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0" r:id="rId3"/>
    <p:sldId id="318" r:id="rId4"/>
    <p:sldId id="257" r:id="rId5"/>
    <p:sldId id="296" r:id="rId6"/>
    <p:sldId id="297" r:id="rId7"/>
    <p:sldId id="294"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9" r:id="rId29"/>
    <p:sldId id="320" r:id="rId30"/>
    <p:sldId id="321" r:id="rId31"/>
    <p:sldId id="322" r:id="rId32"/>
    <p:sldId id="323" r:id="rId33"/>
    <p:sldId id="324" r:id="rId34"/>
    <p:sldId id="325" r:id="rId35"/>
    <p:sldId id="326" r:id="rId36"/>
    <p:sldId id="327" r:id="rId37"/>
    <p:sldId id="328"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CC99"/>
    <a:srgbClr val="B2B2B2"/>
    <a:srgbClr val="FF9933"/>
    <a:srgbClr val="99FF33"/>
    <a:srgbClr val="FF99CC"/>
    <a:srgbClr val="FFCCCC"/>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D16218-C48A-4476-874B-D2CB4C5E9267}" type="datetimeFigureOut">
              <a:rPr lang="fr-FR" smtClean="0"/>
              <a:pPr/>
              <a:t>05/01/2021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A9DEBD-EACA-4D87-BF59-23D81F1EF41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16218-C48A-4476-874B-D2CB4C5E9267}" type="datetimeFigureOut">
              <a:rPr lang="fr-FR" smtClean="0"/>
              <a:pPr/>
              <a:t>05/01/2021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9DEBD-EACA-4D87-BF59-23D81F1EF41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zeghadnadia25@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groups/1138096309862483" TargetMode="External"/><Relationship Id="rId2" Type="http://schemas.openxmlformats.org/officeDocument/2006/relationships/hyperlink" Target="https://fac.umc.edu.dz/snv/TCetud1s12020.php" TargetMode="External"/><Relationship Id="rId1" Type="http://schemas.openxmlformats.org/officeDocument/2006/relationships/slideLayout" Target="../slideLayouts/slideLayout2.xml"/><Relationship Id="rId5" Type="http://schemas.openxmlformats.org/officeDocument/2006/relationships/hyperlink" Target="https://www.facebook.com/109107754072338-&#1575;&#1604;&#1580;&#1584;&#1593;" TargetMode="External"/><Relationship Id="rId4" Type="http://schemas.openxmlformats.org/officeDocument/2006/relationships/hyperlink" Target="mailto:zeghadnadia25@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humans.be/physio2.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428604"/>
            <a:ext cx="6870214"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Université Constantine 1</a:t>
            </a:r>
          </a:p>
          <a:p>
            <a:pPr algn="ctr"/>
            <a:r>
              <a:rPr lang="fr-FR"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Faculté SNV</a:t>
            </a:r>
          </a:p>
          <a:p>
            <a:pPr algn="ctr"/>
            <a:r>
              <a:rPr lang="fr-FR"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1</a:t>
            </a:r>
            <a:r>
              <a:rPr lang="fr-FR" sz="3600" b="1" cap="all" spc="0" baseline="300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ère</a:t>
            </a:r>
            <a:r>
              <a:rPr lang="fr-FR"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année tronc commun</a:t>
            </a:r>
            <a:endParaRPr lang="fr-FR"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Rectangle 4"/>
          <p:cNvSpPr/>
          <p:nvPr/>
        </p:nvSpPr>
        <p:spPr>
          <a:xfrm>
            <a:off x="0" y="3105693"/>
            <a:ext cx="9144000" cy="132343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Cours MTT (</a:t>
            </a:r>
            <a:r>
              <a:rPr lang="fr-FR"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M</a:t>
            </a: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éthodologie de </a:t>
            </a:r>
            <a:r>
              <a:rPr lang="fr-FR"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t</a:t>
            </a: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ravail et </a:t>
            </a:r>
            <a:r>
              <a:rPr lang="fr-FR"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t</a:t>
            </a: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erminologie)</a:t>
            </a:r>
            <a:endParaRPr lang="fr-FR"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6" name="Rectangle 5"/>
          <p:cNvSpPr/>
          <p:nvPr/>
        </p:nvSpPr>
        <p:spPr>
          <a:xfrm>
            <a:off x="5000628" y="6000768"/>
            <a:ext cx="4006417"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2000" b="1" cap="all" spc="0" dirty="0" smtClean="0">
                <a:ln w="0"/>
                <a:effectLst>
                  <a:reflection blurRad="12700" stA="50000" endPos="50000" dist="5000" dir="5400000" sy="-100000" rotWithShape="0"/>
                </a:effectLst>
                <a:latin typeface="Times New Roman" pitchFamily="18" charset="0"/>
                <a:cs typeface="Times New Roman" pitchFamily="18" charset="0"/>
              </a:rPr>
              <a:t>Présenté  par : Dr. </a:t>
            </a:r>
            <a:r>
              <a:rPr lang="fr-FR" sz="2000" b="1" cap="all" spc="0" dirty="0" err="1" smtClean="0">
                <a:ln w="0"/>
                <a:effectLst>
                  <a:reflection blurRad="12700" stA="50000" endPos="50000" dist="5000" dir="5400000" sy="-100000" rotWithShape="0"/>
                </a:effectLst>
                <a:latin typeface="Times New Roman" pitchFamily="18" charset="0"/>
                <a:cs typeface="Times New Roman" pitchFamily="18" charset="0"/>
              </a:rPr>
              <a:t>Zeghad</a:t>
            </a:r>
            <a:endParaRPr lang="fr-FR" sz="20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ctr"/>
            <a:r>
              <a:rPr lang="fr-FR" sz="2000" b="1" dirty="0" smtClean="0">
                <a:ln w="0"/>
                <a:effectLst>
                  <a:reflection blurRad="12700" stA="50000" endPos="50000" dist="5000" dir="5400000" sy="-100000" rotWithShape="0"/>
                </a:effectLst>
                <a:latin typeface="Times New Roman" pitchFamily="18" charset="0"/>
                <a:cs typeface="Times New Roman" pitchFamily="18" charset="0"/>
                <a:hlinkClick r:id="rId2"/>
              </a:rPr>
              <a:t>zeghadnadia25@gmail.com</a:t>
            </a:r>
            <a:r>
              <a:rPr lang="fr-FR" sz="2000" b="1" dirty="0" smtClean="0">
                <a:ln w="0"/>
                <a:effectLst>
                  <a:reflection blurRad="12700" stA="50000" endPos="50000" dist="5000" dir="5400000" sy="-100000" rotWithShape="0"/>
                </a:effectLst>
                <a:latin typeface="Times New Roman" pitchFamily="18" charset="0"/>
                <a:cs typeface="Times New Roman" pitchFamily="18" charset="0"/>
              </a:rPr>
              <a:t> </a:t>
            </a:r>
            <a:endParaRPr lang="fr-FR" sz="2000" b="1" spc="0" dirty="0">
              <a:ln w="0"/>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571472" y="1160147"/>
          <a:ext cx="7715304" cy="5050165"/>
        </p:xfrm>
        <a:graphic>
          <a:graphicData uri="http://schemas.openxmlformats.org/drawingml/2006/table">
            <a:tbl>
              <a:tblPr firstRow="1" bandRow="1">
                <a:tableStyleId>{5C22544A-7EE6-4342-B048-85BDC9FD1C3A}</a:tableStyleId>
              </a:tblPr>
              <a:tblGrid>
                <a:gridCol w="3857652"/>
                <a:gridCol w="3857652"/>
              </a:tblGrid>
              <a:tr h="417205">
                <a:tc>
                  <a:txBody>
                    <a:bodyPr/>
                    <a:lstStyle/>
                    <a:p>
                      <a:pPr algn="ctr"/>
                      <a:r>
                        <a:rPr lang="fr-FR" sz="2000" dirty="0" smtClean="0">
                          <a:latin typeface="Times New Roman" pitchFamily="18" charset="0"/>
                          <a:cs typeface="Times New Roman" pitchFamily="18" charset="0"/>
                        </a:rPr>
                        <a:t>Compte</a:t>
                      </a:r>
                      <a:r>
                        <a:rPr lang="fr-FR" sz="2000" baseline="0" dirty="0" smtClean="0">
                          <a:latin typeface="Times New Roman" pitchFamily="18" charset="0"/>
                          <a:cs typeface="Times New Roman" pitchFamily="18" charset="0"/>
                        </a:rPr>
                        <a:t> rendu </a:t>
                      </a:r>
                      <a:endParaRPr lang="fr-FR" sz="2000" dirty="0">
                        <a:latin typeface="Times New Roman" pitchFamily="18" charset="0"/>
                        <a:cs typeface="Times New Roman" pitchFamily="18" charset="0"/>
                      </a:endParaRPr>
                    </a:p>
                  </a:txBody>
                  <a:tcPr/>
                </a:tc>
                <a:tc>
                  <a:txBody>
                    <a:bodyPr/>
                    <a:lstStyle/>
                    <a:p>
                      <a:pPr algn="ctr"/>
                      <a:r>
                        <a:rPr lang="fr-FR" sz="2000" dirty="0" smtClean="0">
                          <a:latin typeface="Times New Roman" pitchFamily="18" charset="0"/>
                          <a:cs typeface="Times New Roman" pitchFamily="18" charset="0"/>
                        </a:rPr>
                        <a:t>Fiche technique </a:t>
                      </a:r>
                      <a:endParaRPr lang="fr-FR" sz="2000" dirty="0">
                        <a:latin typeface="Times New Roman" pitchFamily="18" charset="0"/>
                        <a:cs typeface="Times New Roman" pitchFamily="18" charset="0"/>
                      </a:endParaRPr>
                    </a:p>
                  </a:txBody>
                  <a:tcPr/>
                </a:tc>
              </a:tr>
              <a:tr h="366711">
                <a:tc>
                  <a:txBody>
                    <a:bodyPr/>
                    <a:lstStyle/>
                    <a:p>
                      <a:pPr algn="ctr"/>
                      <a:r>
                        <a:rPr lang="fr-FR" sz="2000" dirty="0" smtClean="0">
                          <a:latin typeface="Times New Roman" pitchFamily="18" charset="0"/>
                          <a:cs typeface="Times New Roman" pitchFamily="18" charset="0"/>
                        </a:rPr>
                        <a:t>Se réalise sur</a:t>
                      </a:r>
                      <a:r>
                        <a:rPr lang="fr-FR" sz="2000" baseline="0" dirty="0" smtClean="0">
                          <a:latin typeface="Times New Roman" pitchFamily="18" charset="0"/>
                          <a:cs typeface="Times New Roman" pitchFamily="18" charset="0"/>
                        </a:rPr>
                        <a:t> des </a:t>
                      </a:r>
                      <a:r>
                        <a:rPr lang="fr-FR" sz="2000" baseline="0" dirty="0" smtClean="0">
                          <a:solidFill>
                            <a:srgbClr val="FF0000"/>
                          </a:solidFill>
                          <a:latin typeface="Times New Roman" pitchFamily="18" charset="0"/>
                          <a:cs typeface="Times New Roman" pitchFamily="18" charset="0"/>
                        </a:rPr>
                        <a:t>feuilles blanches </a:t>
                      </a:r>
                      <a:r>
                        <a:rPr lang="fr-FR" sz="2000" baseline="0" dirty="0" smtClean="0">
                          <a:latin typeface="Times New Roman" pitchFamily="18" charset="0"/>
                          <a:cs typeface="Times New Roman" pitchFamily="18" charset="0"/>
                        </a:rPr>
                        <a:t>ordinaire d’impression (A4)</a:t>
                      </a:r>
                      <a:endParaRPr lang="fr-FR" sz="2000" dirty="0">
                        <a:latin typeface="Times New Roman" pitchFamily="18" charset="0"/>
                        <a:cs typeface="Times New Roman" pitchFamily="18" charset="0"/>
                      </a:endParaRPr>
                    </a:p>
                  </a:txBody>
                  <a:tcPr/>
                </a:tc>
                <a:tc>
                  <a:txBody>
                    <a:bodyPr/>
                    <a:lstStyle/>
                    <a:p>
                      <a:pPr algn="ctr"/>
                      <a:r>
                        <a:rPr lang="fr-FR" sz="2000" dirty="0" smtClean="0">
                          <a:latin typeface="Times New Roman" pitchFamily="18" charset="0"/>
                          <a:cs typeface="Times New Roman" pitchFamily="18" charset="0"/>
                        </a:rPr>
                        <a:t>Se réalise</a:t>
                      </a:r>
                      <a:r>
                        <a:rPr lang="fr-FR" sz="2000" baseline="0" dirty="0" smtClean="0">
                          <a:latin typeface="Times New Roman" pitchFamily="18" charset="0"/>
                          <a:cs typeface="Times New Roman" pitchFamily="18" charset="0"/>
                        </a:rPr>
                        <a:t> sur une </a:t>
                      </a:r>
                      <a:r>
                        <a:rPr lang="fr-FR" sz="2000" baseline="0" dirty="0" smtClean="0">
                          <a:solidFill>
                            <a:srgbClr val="FF0000"/>
                          </a:solidFill>
                          <a:latin typeface="Times New Roman" pitchFamily="18" charset="0"/>
                          <a:cs typeface="Times New Roman" pitchFamily="18" charset="0"/>
                        </a:rPr>
                        <a:t>fiche cartonnée</a:t>
                      </a:r>
                      <a:endParaRPr lang="fr-FR" sz="2000" dirty="0">
                        <a:solidFill>
                          <a:srgbClr val="FF0000"/>
                        </a:solidFill>
                        <a:latin typeface="Times New Roman" pitchFamily="18" charset="0"/>
                        <a:cs typeface="Times New Roman" pitchFamily="18" charset="0"/>
                      </a:endParaRPr>
                    </a:p>
                  </a:txBody>
                  <a:tcPr/>
                </a:tc>
              </a:tr>
              <a:tr h="571504">
                <a:tc>
                  <a:txBody>
                    <a:bodyPr/>
                    <a:lstStyle/>
                    <a:p>
                      <a:pPr algn="ctr"/>
                      <a:r>
                        <a:rPr lang="fr-FR" sz="2000" kern="1200" baseline="0" dirty="0" smtClean="0">
                          <a:solidFill>
                            <a:schemeClr val="dk1"/>
                          </a:solidFill>
                          <a:latin typeface="Times New Roman" pitchFamily="18" charset="0"/>
                          <a:ea typeface="+mn-ea"/>
                          <a:cs typeface="Times New Roman" pitchFamily="18" charset="0"/>
                        </a:rPr>
                        <a:t>Se réalise </a:t>
                      </a:r>
                      <a:r>
                        <a:rPr lang="fr-FR" sz="2000" kern="1200" baseline="0" dirty="0" smtClean="0">
                          <a:solidFill>
                            <a:srgbClr val="FF0000"/>
                          </a:solidFill>
                          <a:latin typeface="Times New Roman" pitchFamily="18" charset="0"/>
                          <a:ea typeface="+mn-ea"/>
                          <a:cs typeface="Times New Roman" pitchFamily="18" charset="0"/>
                        </a:rPr>
                        <a:t>à la fin </a:t>
                      </a:r>
                      <a:r>
                        <a:rPr lang="fr-FR" sz="2000" kern="1200" baseline="0" dirty="0" smtClean="0">
                          <a:solidFill>
                            <a:schemeClr val="dk1"/>
                          </a:solidFill>
                          <a:latin typeface="Times New Roman" pitchFamily="18" charset="0"/>
                          <a:ea typeface="+mn-ea"/>
                          <a:cs typeface="Times New Roman" pitchFamily="18" charset="0"/>
                        </a:rPr>
                        <a:t>de la séance de TP</a:t>
                      </a:r>
                      <a:endParaRPr lang="fr-FR" sz="2000" kern="1200" baseline="0" dirty="0">
                        <a:solidFill>
                          <a:schemeClr val="dk1"/>
                        </a:solidFill>
                        <a:latin typeface="Times New Roman" pitchFamily="18" charset="0"/>
                        <a:ea typeface="+mn-ea"/>
                        <a:cs typeface="Times New Roman" pitchFamily="18" charset="0"/>
                      </a:endParaRPr>
                    </a:p>
                  </a:txBody>
                  <a:tcPr/>
                </a:tc>
                <a:tc>
                  <a:txBody>
                    <a:bodyPr/>
                    <a:lstStyle/>
                    <a:p>
                      <a:pPr algn="ctr"/>
                      <a:r>
                        <a:rPr lang="fr-FR" sz="2000" kern="1200" baseline="0" dirty="0" smtClean="0">
                          <a:solidFill>
                            <a:schemeClr val="dk1"/>
                          </a:solidFill>
                          <a:latin typeface="Times New Roman" pitchFamily="18" charset="0"/>
                          <a:ea typeface="+mn-ea"/>
                          <a:cs typeface="Times New Roman" pitchFamily="18" charset="0"/>
                        </a:rPr>
                        <a:t>Se réalise </a:t>
                      </a:r>
                      <a:r>
                        <a:rPr lang="fr-FR" sz="2000" kern="1200" baseline="0" dirty="0" smtClean="0">
                          <a:solidFill>
                            <a:srgbClr val="FF0000"/>
                          </a:solidFill>
                          <a:latin typeface="Times New Roman" pitchFamily="18" charset="0"/>
                          <a:ea typeface="+mn-ea"/>
                          <a:cs typeface="Times New Roman" pitchFamily="18" charset="0"/>
                        </a:rPr>
                        <a:t>avant</a:t>
                      </a:r>
                      <a:r>
                        <a:rPr lang="fr-FR" sz="2000" kern="1200" baseline="0" dirty="0" smtClean="0">
                          <a:solidFill>
                            <a:schemeClr val="dk1"/>
                          </a:solidFill>
                          <a:latin typeface="Times New Roman" pitchFamily="18" charset="0"/>
                          <a:ea typeface="+mn-ea"/>
                          <a:cs typeface="Times New Roman" pitchFamily="18" charset="0"/>
                        </a:rPr>
                        <a:t> la séance de TP</a:t>
                      </a:r>
                      <a:endParaRPr lang="fr-FR" sz="2000" kern="1200" baseline="0" dirty="0">
                        <a:solidFill>
                          <a:schemeClr val="dk1"/>
                        </a:solidFill>
                        <a:latin typeface="Times New Roman" pitchFamily="18" charset="0"/>
                        <a:ea typeface="+mn-ea"/>
                        <a:cs typeface="Times New Roman" pitchFamily="18" charset="0"/>
                      </a:endParaRPr>
                    </a:p>
                  </a:txBody>
                  <a:tcPr/>
                </a:tc>
              </a:tr>
              <a:tr h="571504">
                <a:tc>
                  <a:txBody>
                    <a:bodyPr/>
                    <a:lstStyle/>
                    <a:p>
                      <a:pPr algn="ctr"/>
                      <a:r>
                        <a:rPr lang="fr-FR" sz="2000" kern="1200" baseline="0" dirty="0" smtClean="0">
                          <a:solidFill>
                            <a:schemeClr val="dk1"/>
                          </a:solidFill>
                          <a:latin typeface="Times New Roman" pitchFamily="18" charset="0"/>
                          <a:ea typeface="+mn-ea"/>
                          <a:cs typeface="Times New Roman" pitchFamily="18" charset="0"/>
                        </a:rPr>
                        <a:t>Un compte rendu n’est plus inspiré des polycopies</a:t>
                      </a:r>
                      <a:endParaRPr lang="fr-FR" sz="2000" kern="1200" baseline="0" dirty="0">
                        <a:solidFill>
                          <a:schemeClr val="dk1"/>
                        </a:solidFill>
                        <a:latin typeface="Times New Roman" pitchFamily="18" charset="0"/>
                        <a:ea typeface="+mn-ea"/>
                        <a:cs typeface="Times New Roman" pitchFamily="18" charset="0"/>
                      </a:endParaRPr>
                    </a:p>
                  </a:txBody>
                  <a:tcPr/>
                </a:tc>
                <a:tc>
                  <a:txBody>
                    <a:bodyPr/>
                    <a:lstStyle/>
                    <a:p>
                      <a:pPr algn="ctr"/>
                      <a:r>
                        <a:rPr lang="fr-FR" sz="2000" kern="1200" baseline="0" dirty="0" smtClean="0">
                          <a:solidFill>
                            <a:schemeClr val="dk1"/>
                          </a:solidFill>
                          <a:latin typeface="Times New Roman" pitchFamily="18" charset="0"/>
                          <a:ea typeface="+mn-ea"/>
                          <a:cs typeface="Times New Roman" pitchFamily="18" charset="0"/>
                        </a:rPr>
                        <a:t>Une fiche technique est inspirée des polycopies</a:t>
                      </a:r>
                      <a:endParaRPr lang="fr-FR" sz="2000" kern="1200" baseline="0" dirty="0">
                        <a:solidFill>
                          <a:schemeClr val="dk1"/>
                        </a:solidFill>
                        <a:latin typeface="Times New Roman" pitchFamily="18" charset="0"/>
                        <a:ea typeface="+mn-ea"/>
                        <a:cs typeface="Times New Roman" pitchFamily="18" charset="0"/>
                      </a:endParaRPr>
                    </a:p>
                  </a:txBody>
                  <a:tcPr/>
                </a:tc>
              </a:tr>
              <a:tr h="571504">
                <a:tc>
                  <a:txBody>
                    <a:bodyPr/>
                    <a:lstStyle/>
                    <a:p>
                      <a:pPr algn="ctr"/>
                      <a:r>
                        <a:rPr lang="fr-FR" sz="2000" kern="1200" baseline="0" dirty="0" smtClean="0">
                          <a:solidFill>
                            <a:schemeClr val="dk1"/>
                          </a:solidFill>
                          <a:latin typeface="Times New Roman" pitchFamily="18" charset="0"/>
                          <a:ea typeface="+mn-ea"/>
                          <a:cs typeface="Times New Roman" pitchFamily="18" charset="0"/>
                        </a:rPr>
                        <a:t>Un compte rendu est composé des parties suivantes: </a:t>
                      </a:r>
                    </a:p>
                    <a:p>
                      <a:pPr algn="ctr"/>
                      <a:r>
                        <a:rPr lang="fr-FR" sz="2000" kern="1200" baseline="0" dirty="0" smtClean="0">
                          <a:solidFill>
                            <a:srgbClr val="FF0000"/>
                          </a:solidFill>
                          <a:latin typeface="Times New Roman" pitchFamily="18" charset="0"/>
                          <a:ea typeface="+mn-ea"/>
                          <a:cs typeface="Times New Roman" pitchFamily="18" charset="0"/>
                        </a:rPr>
                        <a:t>1/But</a:t>
                      </a:r>
                    </a:p>
                    <a:p>
                      <a:pPr algn="ctr"/>
                      <a:r>
                        <a:rPr lang="fr-FR" sz="2000" kern="1200" baseline="0" dirty="0" smtClean="0">
                          <a:solidFill>
                            <a:srgbClr val="FF0000"/>
                          </a:solidFill>
                          <a:latin typeface="Times New Roman" pitchFamily="18" charset="0"/>
                          <a:ea typeface="+mn-ea"/>
                          <a:cs typeface="Times New Roman" pitchFamily="18" charset="0"/>
                        </a:rPr>
                        <a:t>2/Principe</a:t>
                      </a:r>
                    </a:p>
                    <a:p>
                      <a:pPr algn="ctr"/>
                      <a:r>
                        <a:rPr lang="fr-FR" sz="2000" kern="1200" baseline="0" dirty="0" smtClean="0">
                          <a:solidFill>
                            <a:srgbClr val="FF0000"/>
                          </a:solidFill>
                          <a:latin typeface="Times New Roman" pitchFamily="18" charset="0"/>
                          <a:ea typeface="+mn-ea"/>
                          <a:cs typeface="Times New Roman" pitchFamily="18" charset="0"/>
                        </a:rPr>
                        <a:t>3/Mode opératoire</a:t>
                      </a:r>
                    </a:p>
                    <a:p>
                      <a:pPr algn="ctr"/>
                      <a:r>
                        <a:rPr lang="fr-FR" sz="2000" kern="1200" baseline="0" dirty="0" smtClean="0">
                          <a:solidFill>
                            <a:srgbClr val="FF0000"/>
                          </a:solidFill>
                          <a:latin typeface="Times New Roman" pitchFamily="18" charset="0"/>
                          <a:ea typeface="+mn-ea"/>
                          <a:cs typeface="Times New Roman" pitchFamily="18" charset="0"/>
                        </a:rPr>
                        <a:t>4/Résultats</a:t>
                      </a:r>
                    </a:p>
                    <a:p>
                      <a:pPr algn="ctr"/>
                      <a:r>
                        <a:rPr lang="fr-FR" sz="2000" kern="1200" baseline="0" dirty="0" smtClean="0">
                          <a:solidFill>
                            <a:srgbClr val="FF0000"/>
                          </a:solidFill>
                          <a:latin typeface="Times New Roman" pitchFamily="18" charset="0"/>
                          <a:ea typeface="+mn-ea"/>
                          <a:cs typeface="Times New Roman" pitchFamily="18" charset="0"/>
                        </a:rPr>
                        <a:t>5/Conclusion</a:t>
                      </a:r>
                      <a:endParaRPr lang="fr-FR" sz="2000" kern="1200" baseline="0" dirty="0">
                        <a:solidFill>
                          <a:srgbClr val="FF0000"/>
                        </a:solidFill>
                        <a:latin typeface="Times New Roman" pitchFamily="18" charset="0"/>
                        <a:ea typeface="+mn-ea"/>
                        <a:cs typeface="Times New Roman" pitchFamily="18" charset="0"/>
                      </a:endParaRPr>
                    </a:p>
                  </a:txBody>
                  <a:tcPr/>
                </a:tc>
                <a:tc>
                  <a:txBody>
                    <a:bodyPr/>
                    <a:lstStyle/>
                    <a:p>
                      <a:pPr algn="ctr"/>
                      <a:r>
                        <a:rPr lang="fr-FR" sz="2000" kern="1200" baseline="0" dirty="0" smtClean="0">
                          <a:solidFill>
                            <a:schemeClr val="dk1"/>
                          </a:solidFill>
                          <a:latin typeface="Times New Roman" pitchFamily="18" charset="0"/>
                          <a:ea typeface="+mn-ea"/>
                          <a:cs typeface="Times New Roman" pitchFamily="18" charset="0"/>
                        </a:rPr>
                        <a:t>Une fiche technique est composée des parties suivantes: </a:t>
                      </a:r>
                    </a:p>
                    <a:p>
                      <a:pPr algn="ctr"/>
                      <a:r>
                        <a:rPr lang="fr-FR" sz="2000" kern="1200" baseline="0" dirty="0" smtClean="0">
                          <a:solidFill>
                            <a:srgbClr val="FF0000"/>
                          </a:solidFill>
                          <a:latin typeface="Times New Roman" pitchFamily="18" charset="0"/>
                          <a:ea typeface="+mn-ea"/>
                          <a:cs typeface="Times New Roman" pitchFamily="18" charset="0"/>
                        </a:rPr>
                        <a:t>1/But</a:t>
                      </a:r>
                    </a:p>
                    <a:p>
                      <a:pPr algn="ctr"/>
                      <a:r>
                        <a:rPr lang="fr-FR" sz="2000" kern="1200" baseline="0" dirty="0" smtClean="0">
                          <a:solidFill>
                            <a:srgbClr val="FF0000"/>
                          </a:solidFill>
                          <a:latin typeface="Times New Roman" pitchFamily="18" charset="0"/>
                          <a:ea typeface="+mn-ea"/>
                          <a:cs typeface="Times New Roman" pitchFamily="18" charset="0"/>
                        </a:rPr>
                        <a:t>2/Principe</a:t>
                      </a:r>
                    </a:p>
                    <a:p>
                      <a:pPr algn="ctr"/>
                      <a:r>
                        <a:rPr lang="fr-FR" sz="2000" kern="1200" baseline="0" dirty="0" smtClean="0">
                          <a:solidFill>
                            <a:srgbClr val="FF0000"/>
                          </a:solidFill>
                          <a:latin typeface="Times New Roman" pitchFamily="18" charset="0"/>
                          <a:ea typeface="+mn-ea"/>
                          <a:cs typeface="Times New Roman" pitchFamily="18" charset="0"/>
                        </a:rPr>
                        <a:t>3/Matériel utilisé</a:t>
                      </a:r>
                    </a:p>
                    <a:p>
                      <a:pPr algn="ctr"/>
                      <a:r>
                        <a:rPr lang="fr-FR" sz="2000" kern="1200" baseline="0" dirty="0" smtClean="0">
                          <a:solidFill>
                            <a:srgbClr val="FF0000"/>
                          </a:solidFill>
                          <a:latin typeface="Times New Roman" pitchFamily="18" charset="0"/>
                          <a:ea typeface="+mn-ea"/>
                          <a:cs typeface="Times New Roman" pitchFamily="18" charset="0"/>
                        </a:rPr>
                        <a:t>4/Réactifs utilisés</a:t>
                      </a:r>
                    </a:p>
                    <a:p>
                      <a:pPr algn="ctr"/>
                      <a:r>
                        <a:rPr lang="fr-FR" sz="2000" kern="1200" baseline="0" dirty="0" smtClean="0">
                          <a:solidFill>
                            <a:srgbClr val="FF0000"/>
                          </a:solidFill>
                          <a:latin typeface="Times New Roman" pitchFamily="18" charset="0"/>
                          <a:ea typeface="+mn-ea"/>
                          <a:cs typeface="Times New Roman" pitchFamily="18" charset="0"/>
                        </a:rPr>
                        <a:t>5/Mode opératoire</a:t>
                      </a:r>
                    </a:p>
                    <a:p>
                      <a:pPr algn="ctr"/>
                      <a:endParaRPr lang="fr-FR" sz="2000" kern="1200" baseline="0" dirty="0">
                        <a:solidFill>
                          <a:schemeClr val="dk1"/>
                        </a:solidFill>
                        <a:latin typeface="Times New Roman" pitchFamily="18" charset="0"/>
                        <a:ea typeface="+mn-ea"/>
                        <a:cs typeface="Times New Roman" pitchFamily="18" charset="0"/>
                      </a:endParaRPr>
                    </a:p>
                  </a:txBody>
                  <a:tcPr/>
                </a:tc>
              </a:tr>
            </a:tbl>
          </a:graphicData>
        </a:graphic>
      </p:graphicFrame>
      <p:sp>
        <p:nvSpPr>
          <p:cNvPr id="5" name="ZoneTexte 4"/>
          <p:cNvSpPr txBox="1"/>
          <p:nvPr/>
        </p:nvSpPr>
        <p:spPr>
          <a:xfrm>
            <a:off x="285720" y="357166"/>
            <a:ext cx="8643966" cy="523220"/>
          </a:xfrm>
          <a:prstGeom prst="rect">
            <a:avLst/>
          </a:prstGeom>
          <a:noFill/>
        </p:spPr>
        <p:txBody>
          <a:bodyPr wrap="square" rtlCol="0">
            <a:spAutoFit/>
          </a:bodyPr>
          <a:lstStyle/>
          <a:p>
            <a:pPr algn="ctr"/>
            <a:r>
              <a:rPr lang="fr-FR" sz="2800" b="1" i="1" u="sng" dirty="0" smtClean="0">
                <a:solidFill>
                  <a:schemeClr val="accent1"/>
                </a:solidFill>
                <a:latin typeface="Times New Roman" pitchFamily="18" charset="0"/>
                <a:cs typeface="Times New Roman" pitchFamily="18" charset="0"/>
              </a:rPr>
              <a:t>Différence entre un compte rendu et une fiche technique </a:t>
            </a:r>
            <a:endParaRPr lang="fr-FR" sz="2800" b="1" i="1" u="sng" dirty="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728" y="2428868"/>
            <a:ext cx="8942192" cy="144655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III/ Rédaction d’un article </a:t>
            </a:r>
          </a:p>
          <a:p>
            <a:pPr algn="ctr"/>
            <a:r>
              <a:rPr lang="fr-FR"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Scientifique </a:t>
            </a:r>
            <a:endParaRPr lang="fr-FR"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71802" y="2428868"/>
            <a:ext cx="2786082" cy="164307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Article scientifique </a:t>
            </a:r>
          </a:p>
        </p:txBody>
      </p:sp>
      <p:cxnSp>
        <p:nvCxnSpPr>
          <p:cNvPr id="5" name="Connecteur droit avec flèche 4"/>
          <p:cNvCxnSpPr>
            <a:stCxn id="4" idx="6"/>
          </p:cNvCxnSpPr>
          <p:nvPr/>
        </p:nvCxnSpPr>
        <p:spPr>
          <a:xfrm flipV="1">
            <a:off x="5857884" y="3214686"/>
            <a:ext cx="642942" cy="357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rot="10800000">
            <a:off x="2500298" y="3214687"/>
            <a:ext cx="581028" cy="4525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a:endCxn id="12" idx="0"/>
          </p:cNvCxnSpPr>
          <p:nvPr/>
        </p:nvCxnSpPr>
        <p:spPr>
          <a:xfrm>
            <a:off x="5072066" y="3964786"/>
            <a:ext cx="2107421" cy="6786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a:endCxn id="13" idx="0"/>
          </p:cNvCxnSpPr>
          <p:nvPr/>
        </p:nvCxnSpPr>
        <p:spPr>
          <a:xfrm rot="10800000" flipV="1">
            <a:off x="2357422" y="3929066"/>
            <a:ext cx="1428760" cy="64294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endCxn id="10" idx="4"/>
          </p:cNvCxnSpPr>
          <p:nvPr/>
        </p:nvCxnSpPr>
        <p:spPr>
          <a:xfrm rot="5400000" flipH="1" flipV="1">
            <a:off x="5143503" y="1142985"/>
            <a:ext cx="1393042" cy="13930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Ellipse 9"/>
          <p:cNvSpPr/>
          <p:nvPr/>
        </p:nvSpPr>
        <p:spPr>
          <a:xfrm>
            <a:off x="5429256" y="357166"/>
            <a:ext cx="2214578"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latin typeface="Times New Roman" pitchFamily="18" charset="0"/>
                <a:cs typeface="Times New Roman" pitchFamily="18" charset="0"/>
              </a:rPr>
              <a:t>1/ Résumé</a:t>
            </a:r>
          </a:p>
        </p:txBody>
      </p:sp>
      <p:sp>
        <p:nvSpPr>
          <p:cNvPr id="11" name="Ellipse 10"/>
          <p:cNvSpPr/>
          <p:nvPr/>
        </p:nvSpPr>
        <p:spPr>
          <a:xfrm>
            <a:off x="6572296" y="2357430"/>
            <a:ext cx="2643174" cy="1714512"/>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2/ Introduction</a:t>
            </a:r>
          </a:p>
          <a:p>
            <a:pPr algn="ctr"/>
            <a:r>
              <a:rPr lang="fr-FR" sz="2000" b="1" dirty="0" smtClean="0">
                <a:solidFill>
                  <a:schemeClr val="tx2"/>
                </a:solidFill>
                <a:latin typeface="Times New Roman" pitchFamily="18" charset="0"/>
                <a:cs typeface="Times New Roman" pitchFamily="18" charset="0"/>
              </a:rPr>
              <a:t>(situer et exposer la problématique)</a:t>
            </a:r>
          </a:p>
        </p:txBody>
      </p:sp>
      <p:sp>
        <p:nvSpPr>
          <p:cNvPr id="12" name="Ellipse 11"/>
          <p:cNvSpPr/>
          <p:nvPr/>
        </p:nvSpPr>
        <p:spPr>
          <a:xfrm>
            <a:off x="5572132" y="4643446"/>
            <a:ext cx="3214710" cy="1785950"/>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3/ </a:t>
            </a:r>
            <a:r>
              <a:rPr lang="fr-FR" sz="2000" b="1" dirty="0" smtClean="0">
                <a:solidFill>
                  <a:schemeClr val="tx2"/>
                </a:solidFill>
                <a:latin typeface="Times New Roman" pitchFamily="18" charset="0"/>
                <a:cs typeface="Times New Roman" pitchFamily="18" charset="0"/>
              </a:rPr>
              <a:t>Partie matériel et méthodes (Partie expérimentale)</a:t>
            </a:r>
            <a:endParaRPr lang="fr-FR" sz="2000" b="1" dirty="0" smtClean="0">
              <a:solidFill>
                <a:schemeClr val="tx2"/>
              </a:solidFill>
              <a:latin typeface="Times New Roman" pitchFamily="18" charset="0"/>
              <a:cs typeface="Times New Roman" pitchFamily="18" charset="0"/>
            </a:endParaRPr>
          </a:p>
        </p:txBody>
      </p:sp>
      <p:sp>
        <p:nvSpPr>
          <p:cNvPr id="13" name="Ellipse 12"/>
          <p:cNvSpPr/>
          <p:nvPr/>
        </p:nvSpPr>
        <p:spPr>
          <a:xfrm>
            <a:off x="214282" y="4572008"/>
            <a:ext cx="4286280" cy="2071702"/>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4/ Résultats et discussion (sous forme des tableaux et des figures </a:t>
            </a:r>
            <a:r>
              <a:rPr lang="fr-FR" sz="2000" b="1" dirty="0" smtClean="0">
                <a:solidFill>
                  <a:srgbClr val="FF0000"/>
                </a:solidFill>
                <a:latin typeface="Times New Roman" pitchFamily="18" charset="0"/>
                <a:cs typeface="Times New Roman" pitchFamily="18" charset="0"/>
              </a:rPr>
              <a:t>avec la discussion des  résultats</a:t>
            </a:r>
            <a:r>
              <a:rPr lang="fr-FR" sz="2000" b="1" dirty="0" smtClean="0">
                <a:solidFill>
                  <a:schemeClr val="tx2"/>
                </a:solidFill>
                <a:latin typeface="Times New Roman" pitchFamily="18" charset="0"/>
                <a:cs typeface="Times New Roman" pitchFamily="18" charset="0"/>
              </a:rPr>
              <a:t>)</a:t>
            </a:r>
          </a:p>
        </p:txBody>
      </p:sp>
      <p:sp>
        <p:nvSpPr>
          <p:cNvPr id="14" name="Ellipse 13"/>
          <p:cNvSpPr/>
          <p:nvPr/>
        </p:nvSpPr>
        <p:spPr>
          <a:xfrm>
            <a:off x="-32" y="2500306"/>
            <a:ext cx="2500298" cy="1643074"/>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5/ </a:t>
            </a:r>
            <a:r>
              <a:rPr lang="fr-FR" b="1" dirty="0" smtClean="0">
                <a:solidFill>
                  <a:schemeClr val="tx2"/>
                </a:solidFill>
                <a:latin typeface="Times New Roman" pitchFamily="18" charset="0"/>
                <a:cs typeface="Times New Roman" pitchFamily="18" charset="0"/>
              </a:rPr>
              <a:t>Conclusion (présentation des principaux résultats </a:t>
            </a:r>
          </a:p>
        </p:txBody>
      </p:sp>
      <p:sp>
        <p:nvSpPr>
          <p:cNvPr id="22" name="Ellipse 21"/>
          <p:cNvSpPr/>
          <p:nvPr/>
        </p:nvSpPr>
        <p:spPr>
          <a:xfrm>
            <a:off x="571472" y="357166"/>
            <a:ext cx="2857520"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2"/>
                </a:solidFill>
                <a:latin typeface="Times New Roman" pitchFamily="18" charset="0"/>
                <a:cs typeface="Times New Roman" pitchFamily="18" charset="0"/>
              </a:rPr>
              <a:t>6/ Références bibliographiques </a:t>
            </a:r>
          </a:p>
        </p:txBody>
      </p:sp>
      <p:cxnSp>
        <p:nvCxnSpPr>
          <p:cNvPr id="23" name="Connecteur droit avec flèche 22"/>
          <p:cNvCxnSpPr>
            <a:endCxn id="22" idx="4"/>
          </p:cNvCxnSpPr>
          <p:nvPr/>
        </p:nvCxnSpPr>
        <p:spPr>
          <a:xfrm rot="10800000">
            <a:off x="2000233" y="1142984"/>
            <a:ext cx="1785949" cy="139304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42876" y="142876"/>
            <a:ext cx="4286248" cy="6643710"/>
          </a:xfrm>
          <a:prstGeom prst="rect">
            <a:avLst/>
          </a:prstGeom>
          <a:noFill/>
          <a:ln w="38100">
            <a:solidFill>
              <a:schemeClr val="accent1"/>
            </a:solid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4572000" y="142852"/>
            <a:ext cx="4500594" cy="6643709"/>
          </a:xfrm>
          <a:prstGeom prst="rect">
            <a:avLst/>
          </a:prstGeom>
          <a:noFill/>
          <a:ln w="38100">
            <a:solidFill>
              <a:srgbClr val="FF0000"/>
            </a:solidFill>
            <a:miter lim="800000"/>
            <a:headEnd/>
            <a:tailEnd/>
          </a:ln>
          <a:effectLst/>
        </p:spPr>
      </p:pic>
      <p:sp>
        <p:nvSpPr>
          <p:cNvPr id="7" name="Rectangle 6"/>
          <p:cNvSpPr/>
          <p:nvPr/>
        </p:nvSpPr>
        <p:spPr>
          <a:xfrm>
            <a:off x="1214414" y="4500570"/>
            <a:ext cx="500066" cy="2857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5643570" y="928670"/>
            <a:ext cx="1000132" cy="2857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14282" y="214290"/>
            <a:ext cx="4357718" cy="6429420"/>
          </a:xfrm>
          <a:prstGeom prst="rect">
            <a:avLst/>
          </a:prstGeom>
          <a:noFill/>
          <a:ln w="38100">
            <a:solidFill>
              <a:srgbClr val="00B050"/>
            </a:solid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714876" y="214290"/>
            <a:ext cx="4214842" cy="6429420"/>
          </a:xfrm>
          <a:prstGeom prst="rect">
            <a:avLst/>
          </a:prstGeom>
          <a:noFill/>
          <a:ln w="57150">
            <a:solidFill>
              <a:schemeClr val="accent4">
                <a:lumMod val="75000"/>
              </a:schemeClr>
            </a:solidFill>
            <a:miter lim="800000"/>
            <a:headEnd/>
            <a:tailEnd/>
          </a:ln>
          <a:effectLst/>
        </p:spPr>
      </p:pic>
      <p:sp>
        <p:nvSpPr>
          <p:cNvPr id="6" name="Rectangle 5"/>
          <p:cNvSpPr/>
          <p:nvPr/>
        </p:nvSpPr>
        <p:spPr>
          <a:xfrm>
            <a:off x="1214414" y="1643050"/>
            <a:ext cx="1285884" cy="2857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715008" y="500042"/>
            <a:ext cx="1285884" cy="2857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047869" y="142876"/>
            <a:ext cx="4381519" cy="6643710"/>
          </a:xfrm>
          <a:prstGeom prst="rect">
            <a:avLst/>
          </a:prstGeom>
          <a:noFill/>
          <a:ln w="38100">
            <a:solidFill>
              <a:srgbClr val="FF0000"/>
            </a:solidFill>
            <a:miter lim="800000"/>
            <a:headEnd/>
            <a:tailEnd/>
          </a:ln>
          <a:effectLst/>
        </p:spPr>
      </p:pic>
      <p:sp>
        <p:nvSpPr>
          <p:cNvPr id="6" name="Rectangle 5"/>
          <p:cNvSpPr/>
          <p:nvPr/>
        </p:nvSpPr>
        <p:spPr>
          <a:xfrm>
            <a:off x="3071802" y="2714620"/>
            <a:ext cx="1285884" cy="2857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7375" y="2571744"/>
            <a:ext cx="7409401" cy="144655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IV/ Construction d’un </a:t>
            </a:r>
          </a:p>
          <a:p>
            <a:pPr algn="ctr"/>
            <a:r>
              <a:rPr lang="fr-FR"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mémoire</a:t>
            </a:r>
            <a:endParaRPr lang="fr-FR"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933569" y="214290"/>
            <a:ext cx="5424513" cy="6357981"/>
          </a:xfrm>
          <a:prstGeom prst="rect">
            <a:avLst/>
          </a:prstGeom>
          <a:noFill/>
          <a:ln w="38100">
            <a:solidFill>
              <a:schemeClr val="tx2">
                <a:lumMod val="60000"/>
                <a:lumOff val="40000"/>
              </a:schemeClr>
            </a:solid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214678" y="2714620"/>
            <a:ext cx="2786082" cy="114300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Mémoire</a:t>
            </a:r>
          </a:p>
        </p:txBody>
      </p:sp>
      <p:cxnSp>
        <p:nvCxnSpPr>
          <p:cNvPr id="5" name="Connecteur droit avec flèche 4"/>
          <p:cNvCxnSpPr>
            <a:stCxn id="4" idx="6"/>
            <a:endCxn id="11" idx="2"/>
          </p:cNvCxnSpPr>
          <p:nvPr/>
        </p:nvCxnSpPr>
        <p:spPr>
          <a:xfrm>
            <a:off x="6000760" y="3286124"/>
            <a:ext cx="571536" cy="14287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a:stCxn id="4" idx="2"/>
          </p:cNvCxnSpPr>
          <p:nvPr/>
        </p:nvCxnSpPr>
        <p:spPr>
          <a:xfrm rot="10800000">
            <a:off x="2500298" y="3214688"/>
            <a:ext cx="714380" cy="714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a:stCxn id="4" idx="5"/>
            <a:endCxn id="12" idx="0"/>
          </p:cNvCxnSpPr>
          <p:nvPr/>
        </p:nvCxnSpPr>
        <p:spPr>
          <a:xfrm rot="16200000" flipH="1">
            <a:off x="5998818" y="3284166"/>
            <a:ext cx="953208" cy="176535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a:stCxn id="4" idx="3"/>
            <a:endCxn id="13" idx="0"/>
          </p:cNvCxnSpPr>
          <p:nvPr/>
        </p:nvCxnSpPr>
        <p:spPr>
          <a:xfrm rot="5400000">
            <a:off x="2442015" y="3391332"/>
            <a:ext cx="881770" cy="147958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V="1">
            <a:off x="4929190" y="1857364"/>
            <a:ext cx="2286016" cy="8929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Ellipse 9"/>
          <p:cNvSpPr/>
          <p:nvPr/>
        </p:nvSpPr>
        <p:spPr>
          <a:xfrm>
            <a:off x="5286412" y="71414"/>
            <a:ext cx="3929058" cy="171448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2"/>
                </a:solidFill>
                <a:latin typeface="Times New Roman" pitchFamily="18" charset="0"/>
                <a:cs typeface="Times New Roman" pitchFamily="18" charset="0"/>
              </a:rPr>
              <a:t>1/ Parties préliminaires (Page de garde, remerciement, table de matière, liste des figure et des tableaux) </a:t>
            </a:r>
          </a:p>
        </p:txBody>
      </p:sp>
      <p:sp>
        <p:nvSpPr>
          <p:cNvPr id="11" name="Ellipse 10"/>
          <p:cNvSpPr/>
          <p:nvPr/>
        </p:nvSpPr>
        <p:spPr>
          <a:xfrm>
            <a:off x="6572296" y="2571744"/>
            <a:ext cx="2643174" cy="1714512"/>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2/ Introduction</a:t>
            </a:r>
          </a:p>
          <a:p>
            <a:pPr algn="ctr"/>
            <a:r>
              <a:rPr lang="fr-FR" sz="2000" b="1" dirty="0" smtClean="0">
                <a:solidFill>
                  <a:schemeClr val="tx2"/>
                </a:solidFill>
                <a:latin typeface="Times New Roman" pitchFamily="18" charset="0"/>
                <a:cs typeface="Times New Roman" pitchFamily="18" charset="0"/>
              </a:rPr>
              <a:t>(situer et exposer la problématique)</a:t>
            </a:r>
          </a:p>
        </p:txBody>
      </p:sp>
      <p:sp>
        <p:nvSpPr>
          <p:cNvPr id="12" name="Ellipse 11"/>
          <p:cNvSpPr/>
          <p:nvPr/>
        </p:nvSpPr>
        <p:spPr>
          <a:xfrm>
            <a:off x="5643570" y="4643446"/>
            <a:ext cx="3429056" cy="114300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3/Partie théorique (synthèse bibliographique)</a:t>
            </a:r>
            <a:endParaRPr lang="fr-FR" sz="2000" b="1" dirty="0" smtClean="0">
              <a:solidFill>
                <a:schemeClr val="tx2"/>
              </a:solidFill>
              <a:latin typeface="Times New Roman" pitchFamily="18" charset="0"/>
              <a:cs typeface="Times New Roman" pitchFamily="18" charset="0"/>
            </a:endParaRPr>
          </a:p>
        </p:txBody>
      </p:sp>
      <p:sp>
        <p:nvSpPr>
          <p:cNvPr id="13" name="Ellipse 12"/>
          <p:cNvSpPr/>
          <p:nvPr/>
        </p:nvSpPr>
        <p:spPr>
          <a:xfrm>
            <a:off x="-32" y="4572008"/>
            <a:ext cx="4286280" cy="2071702"/>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5</a:t>
            </a:r>
            <a:r>
              <a:rPr lang="fr-FR" sz="2000" b="1" dirty="0" smtClean="0">
                <a:solidFill>
                  <a:schemeClr val="tx2"/>
                </a:solidFill>
                <a:latin typeface="Times New Roman" pitchFamily="18" charset="0"/>
                <a:cs typeface="Times New Roman" pitchFamily="18" charset="0"/>
              </a:rPr>
              <a:t>/ </a:t>
            </a:r>
            <a:r>
              <a:rPr lang="fr-FR" sz="2000" b="1" dirty="0" smtClean="0">
                <a:solidFill>
                  <a:schemeClr val="tx2"/>
                </a:solidFill>
                <a:latin typeface="Times New Roman" pitchFamily="18" charset="0"/>
                <a:cs typeface="Times New Roman" pitchFamily="18" charset="0"/>
              </a:rPr>
              <a:t>Résultats et discussion (sous forme des tableaux et des figures </a:t>
            </a:r>
            <a:r>
              <a:rPr lang="fr-FR" sz="2000" b="1" dirty="0" smtClean="0">
                <a:solidFill>
                  <a:srgbClr val="FF0000"/>
                </a:solidFill>
                <a:latin typeface="Times New Roman" pitchFamily="18" charset="0"/>
                <a:cs typeface="Times New Roman" pitchFamily="18" charset="0"/>
              </a:rPr>
              <a:t>avec la discussion des  résultats</a:t>
            </a:r>
            <a:r>
              <a:rPr lang="fr-FR" sz="2000" b="1" dirty="0" smtClean="0">
                <a:solidFill>
                  <a:schemeClr val="tx2"/>
                </a:solidFill>
                <a:latin typeface="Times New Roman" pitchFamily="18" charset="0"/>
                <a:cs typeface="Times New Roman" pitchFamily="18" charset="0"/>
              </a:rPr>
              <a:t>)</a:t>
            </a:r>
          </a:p>
        </p:txBody>
      </p:sp>
      <p:sp>
        <p:nvSpPr>
          <p:cNvPr id="14" name="Ellipse 13"/>
          <p:cNvSpPr/>
          <p:nvPr/>
        </p:nvSpPr>
        <p:spPr>
          <a:xfrm>
            <a:off x="-32" y="2500306"/>
            <a:ext cx="2500298" cy="1643074"/>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6/ </a:t>
            </a:r>
            <a:r>
              <a:rPr lang="fr-FR" b="1" dirty="0" smtClean="0">
                <a:solidFill>
                  <a:schemeClr val="tx2"/>
                </a:solidFill>
                <a:latin typeface="Times New Roman" pitchFamily="18" charset="0"/>
                <a:cs typeface="Times New Roman" pitchFamily="18" charset="0"/>
              </a:rPr>
              <a:t>Conclusion (présentation des principaux résultats </a:t>
            </a:r>
          </a:p>
        </p:txBody>
      </p:sp>
      <p:sp>
        <p:nvSpPr>
          <p:cNvPr id="15" name="Ellipse 14"/>
          <p:cNvSpPr/>
          <p:nvPr/>
        </p:nvSpPr>
        <p:spPr>
          <a:xfrm>
            <a:off x="0" y="571480"/>
            <a:ext cx="2857520"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2"/>
                </a:solidFill>
                <a:latin typeface="Times New Roman" pitchFamily="18" charset="0"/>
                <a:cs typeface="Times New Roman" pitchFamily="18" charset="0"/>
              </a:rPr>
              <a:t>7/ </a:t>
            </a:r>
            <a:r>
              <a:rPr lang="fr-FR" b="1" dirty="0" smtClean="0">
                <a:solidFill>
                  <a:schemeClr val="tx2"/>
                </a:solidFill>
                <a:latin typeface="Times New Roman" pitchFamily="18" charset="0"/>
                <a:cs typeface="Times New Roman" pitchFamily="18" charset="0"/>
              </a:rPr>
              <a:t>Références bibliographiques </a:t>
            </a:r>
          </a:p>
        </p:txBody>
      </p:sp>
      <p:cxnSp>
        <p:nvCxnSpPr>
          <p:cNvPr id="16" name="Connecteur droit avec flèche 15"/>
          <p:cNvCxnSpPr>
            <a:stCxn id="4" idx="1"/>
            <a:endCxn id="15" idx="4"/>
          </p:cNvCxnSpPr>
          <p:nvPr/>
        </p:nvCxnSpPr>
        <p:spPr>
          <a:xfrm rot="16200000" flipV="1">
            <a:off x="1763370" y="1022688"/>
            <a:ext cx="1524712" cy="219393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6" name="Ellipse 25"/>
          <p:cNvSpPr/>
          <p:nvPr/>
        </p:nvSpPr>
        <p:spPr>
          <a:xfrm>
            <a:off x="2500298" y="0"/>
            <a:ext cx="2857520" cy="928694"/>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2"/>
                </a:solidFill>
                <a:latin typeface="Times New Roman" pitchFamily="18" charset="0"/>
                <a:cs typeface="Times New Roman" pitchFamily="18" charset="0"/>
              </a:rPr>
              <a:t>8/ </a:t>
            </a:r>
            <a:r>
              <a:rPr lang="fr-FR" b="1" dirty="0" smtClean="0">
                <a:solidFill>
                  <a:schemeClr val="tx2"/>
                </a:solidFill>
                <a:latin typeface="Times New Roman" pitchFamily="18" charset="0"/>
                <a:cs typeface="Times New Roman" pitchFamily="18" charset="0"/>
              </a:rPr>
              <a:t>Résumés (français, anglais et arabe)</a:t>
            </a:r>
          </a:p>
        </p:txBody>
      </p:sp>
      <p:cxnSp>
        <p:nvCxnSpPr>
          <p:cNvPr id="27" name="Connecteur droit avec flèche 26"/>
          <p:cNvCxnSpPr/>
          <p:nvPr/>
        </p:nvCxnSpPr>
        <p:spPr>
          <a:xfrm rot="16200000" flipV="1">
            <a:off x="2786050" y="1714488"/>
            <a:ext cx="1857388" cy="2857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3714744" y="1214422"/>
            <a:ext cx="1847832"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2"/>
                </a:solidFill>
                <a:latin typeface="Times New Roman" pitchFamily="18" charset="0"/>
                <a:cs typeface="Times New Roman" pitchFamily="18" charset="0"/>
              </a:rPr>
              <a:t>9/ </a:t>
            </a:r>
            <a:r>
              <a:rPr lang="fr-FR" b="1" dirty="0" smtClean="0">
                <a:solidFill>
                  <a:schemeClr val="tx2"/>
                </a:solidFill>
                <a:latin typeface="Times New Roman" pitchFamily="18" charset="0"/>
                <a:cs typeface="Times New Roman" pitchFamily="18" charset="0"/>
              </a:rPr>
              <a:t>Annexe</a:t>
            </a:r>
          </a:p>
        </p:txBody>
      </p:sp>
      <p:cxnSp>
        <p:nvCxnSpPr>
          <p:cNvPr id="34" name="Connecteur droit avec flèche 33"/>
          <p:cNvCxnSpPr>
            <a:endCxn id="33" idx="4"/>
          </p:cNvCxnSpPr>
          <p:nvPr/>
        </p:nvCxnSpPr>
        <p:spPr>
          <a:xfrm rot="5400000" flipH="1" flipV="1">
            <a:off x="4212421" y="2288381"/>
            <a:ext cx="714380" cy="13809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Ellipse 22"/>
          <p:cNvSpPr/>
          <p:nvPr/>
        </p:nvSpPr>
        <p:spPr>
          <a:xfrm>
            <a:off x="4000496" y="5714992"/>
            <a:ext cx="2500330" cy="114300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4/ Partie expérimentale </a:t>
            </a:r>
            <a:endParaRPr lang="fr-FR" sz="2000" b="1" dirty="0" smtClean="0">
              <a:solidFill>
                <a:schemeClr val="tx2"/>
              </a:solidFill>
              <a:latin typeface="Times New Roman" pitchFamily="18" charset="0"/>
              <a:cs typeface="Times New Roman" pitchFamily="18" charset="0"/>
            </a:endParaRPr>
          </a:p>
        </p:txBody>
      </p:sp>
      <p:cxnSp>
        <p:nvCxnSpPr>
          <p:cNvPr id="28" name="Connecteur droit avec flèche 27"/>
          <p:cNvCxnSpPr>
            <a:stCxn id="4" idx="4"/>
            <a:endCxn id="23" idx="0"/>
          </p:cNvCxnSpPr>
          <p:nvPr/>
        </p:nvCxnSpPr>
        <p:spPr>
          <a:xfrm rot="16200000" flipH="1">
            <a:off x="4000508" y="4464839"/>
            <a:ext cx="1857364" cy="64294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357166"/>
            <a:ext cx="8643966" cy="523220"/>
          </a:xfrm>
          <a:prstGeom prst="rect">
            <a:avLst/>
          </a:prstGeom>
          <a:noFill/>
        </p:spPr>
        <p:txBody>
          <a:bodyPr wrap="square" rtlCol="0">
            <a:spAutoFit/>
          </a:bodyPr>
          <a:lstStyle/>
          <a:p>
            <a:pPr algn="ctr"/>
            <a:r>
              <a:rPr lang="fr-FR" sz="2800" b="1" i="1" u="sng" dirty="0" smtClean="0">
                <a:solidFill>
                  <a:schemeClr val="accent1"/>
                </a:solidFill>
                <a:latin typeface="Times New Roman" pitchFamily="18" charset="0"/>
                <a:cs typeface="Times New Roman" pitchFamily="18" charset="0"/>
              </a:rPr>
              <a:t>Comment noter une bibliographie dans les texte???</a:t>
            </a:r>
            <a:endParaRPr lang="fr-FR" sz="2800" b="1" i="1" u="sng" dirty="0">
              <a:solidFill>
                <a:schemeClr val="accent1"/>
              </a:solidFill>
              <a:latin typeface="Times New Roman" pitchFamily="18" charset="0"/>
              <a:cs typeface="Times New Roman" pitchFamily="18" charset="0"/>
            </a:endParaRPr>
          </a:p>
        </p:txBody>
      </p:sp>
      <p:sp>
        <p:nvSpPr>
          <p:cNvPr id="5" name="Rectangle à coins arrondis 4"/>
          <p:cNvSpPr/>
          <p:nvPr/>
        </p:nvSpPr>
        <p:spPr>
          <a:xfrm>
            <a:off x="642910" y="1428736"/>
            <a:ext cx="8143932" cy="4429156"/>
          </a:xfrm>
          <a:prstGeom prst="roundRect">
            <a:avLst/>
          </a:prstGeom>
          <a:solidFill>
            <a:schemeClr val="accent6">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smtClean="0">
                <a:solidFill>
                  <a:schemeClr val="tx1"/>
                </a:solidFill>
                <a:latin typeface="Times New Roman" pitchFamily="18" charset="0"/>
                <a:cs typeface="Times New Roman" pitchFamily="18" charset="0"/>
              </a:rPr>
              <a:t>* Si un seul auteur</a:t>
            </a:r>
            <a:r>
              <a:rPr lang="fr-FR" sz="2400" dirty="0" smtClean="0">
                <a:solidFill>
                  <a:schemeClr val="tx1"/>
                </a:solidFill>
                <a:latin typeface="Times New Roman" pitchFamily="18" charset="0"/>
                <a:cs typeface="Times New Roman" pitchFamily="18" charset="0"/>
              </a:rPr>
              <a:t> : (Nom d’auteur, année de publication)</a:t>
            </a:r>
          </a:p>
          <a:p>
            <a:pPr algn="ctr"/>
            <a:r>
              <a:rPr lang="fr-FR" sz="2400" dirty="0" smtClean="0">
                <a:solidFill>
                  <a:schemeClr val="tx1"/>
                </a:solidFill>
                <a:latin typeface="Times New Roman" pitchFamily="18" charset="0"/>
                <a:cs typeface="Times New Roman" pitchFamily="18" charset="0"/>
              </a:rPr>
              <a:t> Exemple :(Martinez, 1993)</a:t>
            </a:r>
          </a:p>
          <a:p>
            <a:pPr algn="just"/>
            <a:endParaRPr lang="fr-FR" sz="2400" dirty="0" smtClean="0">
              <a:solidFill>
                <a:schemeClr val="tx1"/>
              </a:solidFill>
              <a:latin typeface="Times New Roman" pitchFamily="18" charset="0"/>
              <a:cs typeface="Times New Roman" pitchFamily="18" charset="0"/>
            </a:endParaRPr>
          </a:p>
          <a:p>
            <a:pPr algn="just"/>
            <a:r>
              <a:rPr lang="fr-FR" sz="2400" dirty="0" smtClean="0">
                <a:solidFill>
                  <a:schemeClr val="tx1"/>
                </a:solidFill>
                <a:latin typeface="Times New Roman" pitchFamily="18" charset="0"/>
                <a:cs typeface="Times New Roman" pitchFamily="18" charset="0"/>
              </a:rPr>
              <a:t>* </a:t>
            </a:r>
            <a:r>
              <a:rPr lang="fr-FR" sz="2400" b="1" dirty="0" smtClean="0">
                <a:solidFill>
                  <a:schemeClr val="tx1"/>
                </a:solidFill>
                <a:latin typeface="Times New Roman" pitchFamily="18" charset="0"/>
                <a:cs typeface="Times New Roman" pitchFamily="18" charset="0"/>
              </a:rPr>
              <a:t>Si deux auteurs</a:t>
            </a:r>
            <a:r>
              <a:rPr lang="fr-FR" sz="2400" dirty="0" smtClean="0">
                <a:solidFill>
                  <a:schemeClr val="tx1"/>
                </a:solidFill>
                <a:latin typeface="Times New Roman" pitchFamily="18" charset="0"/>
                <a:cs typeface="Times New Roman" pitchFamily="18" charset="0"/>
              </a:rPr>
              <a:t> : (Nom du 1er auteur et Nom du 2ème auteur, année de publication)</a:t>
            </a:r>
          </a:p>
          <a:p>
            <a:pPr algn="ctr"/>
            <a:r>
              <a:rPr lang="fr-FR" sz="2400" dirty="0" smtClean="0">
                <a:solidFill>
                  <a:schemeClr val="tx1"/>
                </a:solidFill>
                <a:latin typeface="Times New Roman" pitchFamily="18" charset="0"/>
                <a:cs typeface="Times New Roman" pitchFamily="18" charset="0"/>
              </a:rPr>
              <a:t>Exemple : (Belli et </a:t>
            </a:r>
            <a:r>
              <a:rPr lang="fr-FR" sz="2400" dirty="0" err="1" smtClean="0">
                <a:solidFill>
                  <a:schemeClr val="tx1"/>
                </a:solidFill>
                <a:latin typeface="Times New Roman" pitchFamily="18" charset="0"/>
                <a:cs typeface="Times New Roman" pitchFamily="18" charset="0"/>
              </a:rPr>
              <a:t>Borrani</a:t>
            </a:r>
            <a:r>
              <a:rPr lang="fr-FR" sz="2400" dirty="0" smtClean="0">
                <a:solidFill>
                  <a:schemeClr val="tx1"/>
                </a:solidFill>
                <a:latin typeface="Times New Roman" pitchFamily="18" charset="0"/>
                <a:cs typeface="Times New Roman" pitchFamily="18" charset="0"/>
              </a:rPr>
              <a:t>, 1999)</a:t>
            </a:r>
          </a:p>
          <a:p>
            <a:pPr algn="just"/>
            <a:endParaRPr lang="fr-FR" sz="2400" dirty="0" smtClean="0">
              <a:solidFill>
                <a:schemeClr val="tx1"/>
              </a:solidFill>
              <a:latin typeface="Times New Roman" pitchFamily="18" charset="0"/>
              <a:cs typeface="Times New Roman" pitchFamily="18" charset="0"/>
            </a:endParaRPr>
          </a:p>
          <a:p>
            <a:pPr algn="just"/>
            <a:r>
              <a:rPr lang="fr-FR" sz="2400" dirty="0" smtClean="0">
                <a:solidFill>
                  <a:schemeClr val="tx1"/>
                </a:solidFill>
                <a:latin typeface="Times New Roman" pitchFamily="18" charset="0"/>
                <a:cs typeface="Times New Roman" pitchFamily="18" charset="0"/>
              </a:rPr>
              <a:t>*</a:t>
            </a:r>
            <a:r>
              <a:rPr lang="fr-FR" sz="2400" b="1" dirty="0" smtClean="0">
                <a:solidFill>
                  <a:schemeClr val="tx1"/>
                </a:solidFill>
                <a:latin typeface="Times New Roman" pitchFamily="18" charset="0"/>
                <a:cs typeface="Times New Roman" pitchFamily="18" charset="0"/>
              </a:rPr>
              <a:t>Si plus de deux auteurs</a:t>
            </a:r>
            <a:r>
              <a:rPr lang="fr-FR" sz="2400" dirty="0" smtClean="0">
                <a:solidFill>
                  <a:schemeClr val="tx1"/>
                </a:solidFill>
                <a:latin typeface="Times New Roman" pitchFamily="18" charset="0"/>
                <a:cs typeface="Times New Roman" pitchFamily="18" charset="0"/>
              </a:rPr>
              <a:t> : (Nom du 1er auteur </a:t>
            </a:r>
            <a:r>
              <a:rPr lang="fr-FR" sz="2400" i="1" dirty="0" smtClean="0">
                <a:solidFill>
                  <a:schemeClr val="tx1"/>
                </a:solidFill>
                <a:latin typeface="Times New Roman" pitchFamily="18" charset="0"/>
                <a:cs typeface="Times New Roman" pitchFamily="18" charset="0"/>
              </a:rPr>
              <a:t>et al</a:t>
            </a:r>
            <a:r>
              <a:rPr lang="fr-FR" sz="2400" dirty="0" smtClean="0">
                <a:solidFill>
                  <a:schemeClr val="tx1"/>
                </a:solidFill>
                <a:latin typeface="Times New Roman" pitchFamily="18" charset="0"/>
                <a:cs typeface="Times New Roman" pitchFamily="18" charset="0"/>
              </a:rPr>
              <a:t>., année de publication) </a:t>
            </a:r>
          </a:p>
          <a:p>
            <a:pPr algn="ctr"/>
            <a:r>
              <a:rPr lang="fr-FR" sz="2400" dirty="0" smtClean="0">
                <a:solidFill>
                  <a:schemeClr val="tx1"/>
                </a:solidFill>
                <a:latin typeface="Times New Roman" pitchFamily="18" charset="0"/>
                <a:cs typeface="Times New Roman" pitchFamily="18" charset="0"/>
              </a:rPr>
              <a:t>Exemple : (Schmidt </a:t>
            </a:r>
            <a:r>
              <a:rPr lang="fr-FR" sz="2400" i="1" dirty="0" smtClean="0">
                <a:solidFill>
                  <a:schemeClr val="tx1"/>
                </a:solidFill>
                <a:latin typeface="Times New Roman" pitchFamily="18" charset="0"/>
                <a:cs typeface="Times New Roman" pitchFamily="18" charset="0"/>
              </a:rPr>
              <a:t>et al</a:t>
            </a:r>
            <a:r>
              <a:rPr lang="fr-FR" sz="2400" dirty="0" smtClean="0">
                <a:solidFill>
                  <a:schemeClr val="tx1"/>
                </a:solidFill>
                <a:latin typeface="Times New Roman" pitchFamily="18" charset="0"/>
                <a:cs typeface="Times New Roman" pitchFamily="18" charset="0"/>
              </a:rPr>
              <a:t>., 2003)</a:t>
            </a:r>
          </a:p>
          <a:p>
            <a:pPr algn="ct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8596" y="142852"/>
            <a:ext cx="8001056" cy="1569660"/>
          </a:xfrm>
          <a:prstGeom prst="rect">
            <a:avLst/>
          </a:prstGeom>
          <a:solidFill>
            <a:srgbClr val="FFCC99"/>
          </a:solidFill>
        </p:spPr>
        <p:txBody>
          <a:bodyPr wrap="square" rtlCol="0">
            <a:spAutoFit/>
          </a:bodyPr>
          <a:lstStyle/>
          <a:p>
            <a:r>
              <a:rPr lang="fr-FR" sz="3200" dirty="0" smtClean="0">
                <a:latin typeface="Times New Roman" pitchFamily="18" charset="0"/>
                <a:cs typeface="Times New Roman" pitchFamily="18" charset="0"/>
                <a:hlinkClick r:id="rId2"/>
              </a:rPr>
              <a:t>Site faculté</a:t>
            </a:r>
          </a:p>
          <a:p>
            <a:endParaRPr lang="fr-FR" sz="3200" dirty="0" smtClean="0">
              <a:latin typeface="Times New Roman" pitchFamily="18" charset="0"/>
              <a:cs typeface="Times New Roman" pitchFamily="18" charset="0"/>
              <a:hlinkClick r:id="rId2"/>
            </a:endParaRPr>
          </a:p>
          <a:p>
            <a:r>
              <a:rPr lang="fr-FR" sz="3200" dirty="0" smtClean="0">
                <a:latin typeface="Times New Roman" pitchFamily="18" charset="0"/>
                <a:cs typeface="Times New Roman" pitchFamily="18" charset="0"/>
                <a:hlinkClick r:id="rId2"/>
              </a:rPr>
              <a:t>https://fac.umc.edu.dz/snv/TCetud1s12020.php</a:t>
            </a:r>
            <a:r>
              <a:rPr lang="fr-FR" sz="3200" dirty="0" smtClean="0">
                <a:latin typeface="Times New Roman" pitchFamily="18" charset="0"/>
                <a:cs typeface="Times New Roman" pitchFamily="18" charset="0"/>
              </a:rPr>
              <a:t> </a:t>
            </a:r>
            <a:endParaRPr lang="fr-FR" sz="3200" dirty="0">
              <a:latin typeface="Times New Roman" pitchFamily="18" charset="0"/>
              <a:cs typeface="Times New Roman" pitchFamily="18" charset="0"/>
            </a:endParaRPr>
          </a:p>
        </p:txBody>
      </p:sp>
      <p:sp>
        <p:nvSpPr>
          <p:cNvPr id="5" name="ZoneTexte 4"/>
          <p:cNvSpPr txBox="1"/>
          <p:nvPr/>
        </p:nvSpPr>
        <p:spPr>
          <a:xfrm>
            <a:off x="500034" y="1829691"/>
            <a:ext cx="8072494" cy="1384995"/>
          </a:xfrm>
          <a:prstGeom prst="rect">
            <a:avLst/>
          </a:prstGeom>
          <a:solidFill>
            <a:srgbClr val="FFCC99"/>
          </a:solidFill>
        </p:spPr>
        <p:txBody>
          <a:bodyPr wrap="square" rtlCol="0">
            <a:spAutoFit/>
          </a:bodyPr>
          <a:lstStyle/>
          <a:p>
            <a:r>
              <a:rPr lang="fr-FR" sz="2800" dirty="0" err="1" smtClean="0">
                <a:latin typeface="Times New Roman" pitchFamily="18" charset="0"/>
                <a:cs typeface="Times New Roman" pitchFamily="18" charset="0"/>
                <a:hlinkClick r:id="rId3"/>
              </a:rPr>
              <a:t>Facebook</a:t>
            </a:r>
            <a:endParaRPr lang="fr-FR" sz="2800" dirty="0" smtClean="0">
              <a:latin typeface="Times New Roman" pitchFamily="18" charset="0"/>
              <a:cs typeface="Times New Roman" pitchFamily="18" charset="0"/>
              <a:hlinkClick r:id="rId3"/>
            </a:endParaRPr>
          </a:p>
          <a:p>
            <a:endParaRPr lang="fr-FR" sz="2800" dirty="0" smtClean="0">
              <a:latin typeface="Times New Roman" pitchFamily="18" charset="0"/>
              <a:cs typeface="Times New Roman" pitchFamily="18" charset="0"/>
              <a:hlinkClick r:id="rId3"/>
            </a:endParaRPr>
          </a:p>
          <a:p>
            <a:r>
              <a:rPr lang="fr-FR" sz="2800" dirty="0" smtClean="0">
                <a:latin typeface="Times New Roman" pitchFamily="18" charset="0"/>
                <a:cs typeface="Times New Roman" pitchFamily="18" charset="0"/>
                <a:hlinkClick r:id="rId3"/>
              </a:rPr>
              <a:t>https://www.facebook.com.groups/1138096309862483</a:t>
            </a:r>
            <a:r>
              <a:rPr lang="fr-FR" sz="28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
        <p:nvSpPr>
          <p:cNvPr id="6" name="ZoneTexte 5"/>
          <p:cNvSpPr txBox="1"/>
          <p:nvPr/>
        </p:nvSpPr>
        <p:spPr>
          <a:xfrm>
            <a:off x="1571604" y="5715016"/>
            <a:ext cx="5715040" cy="584775"/>
          </a:xfrm>
          <a:prstGeom prst="rect">
            <a:avLst/>
          </a:prstGeom>
          <a:solidFill>
            <a:srgbClr val="FFCC99"/>
          </a:solidFill>
        </p:spPr>
        <p:txBody>
          <a:bodyPr wrap="square" rtlCol="0">
            <a:spAutoFit/>
          </a:bodyPr>
          <a:lstStyle/>
          <a:p>
            <a:pPr algn="ctr"/>
            <a:r>
              <a:rPr lang="fr-FR" sz="3200" dirty="0" smtClean="0">
                <a:latin typeface="Times New Roman" pitchFamily="18" charset="0"/>
                <a:cs typeface="Times New Roman" pitchFamily="18" charset="0"/>
                <a:hlinkClick r:id="rId4"/>
              </a:rPr>
              <a:t>zeghadnadia25@gmail.com</a:t>
            </a:r>
            <a:r>
              <a:rPr lang="fr-FR" sz="3200" dirty="0" smtClean="0">
                <a:latin typeface="Times New Roman" pitchFamily="18" charset="0"/>
                <a:cs typeface="Times New Roman" pitchFamily="18" charset="0"/>
              </a:rPr>
              <a:t> </a:t>
            </a:r>
            <a:endParaRPr lang="fr-FR" sz="3200" dirty="0">
              <a:latin typeface="Times New Roman" pitchFamily="18" charset="0"/>
              <a:cs typeface="Times New Roman" pitchFamily="18" charset="0"/>
            </a:endParaRPr>
          </a:p>
        </p:txBody>
      </p:sp>
      <p:sp>
        <p:nvSpPr>
          <p:cNvPr id="7" name="ZoneTexte 6"/>
          <p:cNvSpPr txBox="1"/>
          <p:nvPr/>
        </p:nvSpPr>
        <p:spPr>
          <a:xfrm>
            <a:off x="500034" y="3571876"/>
            <a:ext cx="8072494" cy="1815882"/>
          </a:xfrm>
          <a:prstGeom prst="rect">
            <a:avLst/>
          </a:prstGeom>
          <a:solidFill>
            <a:srgbClr val="FFCC99"/>
          </a:solidFill>
        </p:spPr>
        <p:txBody>
          <a:bodyPr wrap="square" rtlCol="0">
            <a:spAutoFit/>
          </a:bodyPr>
          <a:lstStyle/>
          <a:p>
            <a:r>
              <a:rPr lang="fr-FR" sz="2800" dirty="0" err="1" smtClean="0">
                <a:latin typeface="Times New Roman" pitchFamily="18" charset="0"/>
                <a:cs typeface="Times New Roman" pitchFamily="18" charset="0"/>
                <a:hlinkClick r:id="rId3"/>
              </a:rPr>
              <a:t>Facebook</a:t>
            </a:r>
            <a:endParaRPr lang="fr-FR" sz="2800" dirty="0" smtClean="0">
              <a:latin typeface="Times New Roman" pitchFamily="18" charset="0"/>
              <a:cs typeface="Times New Roman" pitchFamily="18" charset="0"/>
              <a:hlinkClick r:id="rId3"/>
            </a:endParaRPr>
          </a:p>
          <a:p>
            <a:endParaRPr lang="fr-FR" sz="2800" dirty="0" smtClean="0">
              <a:latin typeface="Times New Roman" pitchFamily="18" charset="0"/>
              <a:cs typeface="Times New Roman" pitchFamily="18" charset="0"/>
              <a:hlinkClick r:id="rId3"/>
            </a:endParaRPr>
          </a:p>
          <a:p>
            <a:r>
              <a:rPr lang="fr-FR" sz="2800" dirty="0" smtClean="0">
                <a:latin typeface="Times New Roman" pitchFamily="18" charset="0"/>
                <a:cs typeface="Times New Roman" pitchFamily="18" charset="0"/>
                <a:hlinkClick r:id="rId5"/>
              </a:rPr>
              <a:t>https://</a:t>
            </a:r>
            <a:r>
              <a:rPr lang="fr-FR" sz="2800" dirty="0" smtClean="0">
                <a:latin typeface="Times New Roman" pitchFamily="18" charset="0"/>
                <a:cs typeface="Times New Roman" pitchFamily="18" charset="0"/>
                <a:hlinkClick r:id="rId5"/>
              </a:rPr>
              <a:t>www.facebook.com/109107754072338-</a:t>
            </a:r>
            <a:r>
              <a:rPr lang="ar-DZ" sz="2800" dirty="0" smtClean="0">
                <a:latin typeface="Times New Roman" pitchFamily="18" charset="0"/>
                <a:cs typeface="Times New Roman" pitchFamily="18" charset="0"/>
                <a:hlinkClick r:id="rId5"/>
              </a:rPr>
              <a:t>الجذع</a:t>
            </a:r>
            <a:r>
              <a:rPr lang="ar-DZ" sz="2800" dirty="0" smtClean="0">
                <a:latin typeface="Times New Roman" pitchFamily="18" charset="0"/>
                <a:cs typeface="Times New Roman" pitchFamily="18" charset="0"/>
              </a:rPr>
              <a:t> </a:t>
            </a:r>
            <a:r>
              <a:rPr lang="ar-DZ" sz="2800" dirty="0" smtClean="0">
                <a:latin typeface="Times New Roman" pitchFamily="18" charset="0"/>
                <a:cs typeface="Times New Roman" pitchFamily="18" charset="0"/>
                <a:hlinkClick r:id="rId5"/>
              </a:rPr>
              <a:t>المشترك - لعلوم - الطبيعة - والحياة</a:t>
            </a:r>
            <a:r>
              <a:rPr lang="ar-DZ" sz="2800" dirty="0" smtClean="0">
                <a:latin typeface="Times New Roman" pitchFamily="18" charset="0"/>
                <a:cs typeface="Times New Roman" pitchFamily="18" charset="0"/>
                <a:hlinkClick r:id="rId5"/>
              </a:rPr>
              <a:t>/ </a:t>
            </a:r>
            <a:r>
              <a:rPr lang="fr-FR" sz="28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357166"/>
            <a:ext cx="8643966" cy="954107"/>
          </a:xfrm>
          <a:prstGeom prst="rect">
            <a:avLst/>
          </a:prstGeom>
          <a:noFill/>
        </p:spPr>
        <p:txBody>
          <a:bodyPr wrap="square" rtlCol="0">
            <a:spAutoFit/>
          </a:bodyPr>
          <a:lstStyle/>
          <a:p>
            <a:pPr algn="ctr"/>
            <a:r>
              <a:rPr lang="fr-FR" sz="2800" b="1" i="1" u="sng" dirty="0" smtClean="0">
                <a:solidFill>
                  <a:schemeClr val="accent1"/>
                </a:solidFill>
                <a:latin typeface="Times New Roman" pitchFamily="18" charset="0"/>
                <a:cs typeface="Times New Roman" pitchFamily="18" charset="0"/>
              </a:rPr>
              <a:t>Comment noter une bibliographie dans la liste des références bibliographiques???</a:t>
            </a:r>
            <a:endParaRPr lang="fr-FR" sz="2800" b="1" i="1" u="sng" dirty="0">
              <a:solidFill>
                <a:schemeClr val="accent1"/>
              </a:solidFill>
              <a:latin typeface="Times New Roman" pitchFamily="18" charset="0"/>
              <a:cs typeface="Times New Roman" pitchFamily="18" charset="0"/>
            </a:endParaRPr>
          </a:p>
        </p:txBody>
      </p:sp>
      <p:sp>
        <p:nvSpPr>
          <p:cNvPr id="5" name="Rectangle à coins arrondis 4"/>
          <p:cNvSpPr/>
          <p:nvPr/>
        </p:nvSpPr>
        <p:spPr>
          <a:xfrm>
            <a:off x="357158" y="1428736"/>
            <a:ext cx="8429684" cy="5214974"/>
          </a:xfrm>
          <a:prstGeom prst="roundRect">
            <a:avLst/>
          </a:prstGeom>
          <a:solidFill>
            <a:schemeClr val="accent6">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smtClean="0">
                <a:solidFill>
                  <a:schemeClr val="tx1"/>
                </a:solidFill>
                <a:latin typeface="Times New Roman" pitchFamily="18" charset="0"/>
                <a:cs typeface="Times New Roman" pitchFamily="18" charset="0"/>
              </a:rPr>
              <a:t>A/ Pour un article </a:t>
            </a:r>
            <a:r>
              <a:rPr lang="fr-FR" sz="2400" dirty="0" smtClean="0">
                <a:solidFill>
                  <a:schemeClr val="tx1"/>
                </a:solidFill>
                <a:latin typeface="Times New Roman" pitchFamily="18" charset="0"/>
                <a:cs typeface="Times New Roman" pitchFamily="18" charset="0"/>
              </a:rPr>
              <a:t> </a:t>
            </a:r>
          </a:p>
          <a:p>
            <a:r>
              <a:rPr lang="fr-FR" dirty="0" smtClean="0">
                <a:solidFill>
                  <a:schemeClr val="tx1"/>
                </a:solidFill>
                <a:latin typeface="Times New Roman" pitchFamily="18" charset="0"/>
                <a:cs typeface="Times New Roman" pitchFamily="18" charset="0"/>
              </a:rPr>
              <a:t> </a:t>
            </a:r>
          </a:p>
          <a:p>
            <a:r>
              <a:rPr lang="fr-FR" b="1" dirty="0" smtClean="0">
                <a:solidFill>
                  <a:schemeClr val="tx1"/>
                </a:solidFill>
                <a:latin typeface="Times New Roman" pitchFamily="18" charset="0"/>
                <a:cs typeface="Times New Roman" pitchFamily="18" charset="0"/>
              </a:rPr>
              <a:t>Nom (s), initiale du prénom de l’auteur ou des auteurs</a:t>
            </a:r>
            <a:r>
              <a:rPr lang="fr-FR" dirty="0" smtClean="0">
                <a:solidFill>
                  <a:schemeClr val="tx1"/>
                </a:solidFill>
                <a:latin typeface="Times New Roman" pitchFamily="18" charset="0"/>
                <a:cs typeface="Times New Roman" pitchFamily="18" charset="0"/>
              </a:rPr>
              <a:t>. (Année de publication). Titre. </a:t>
            </a:r>
            <a:r>
              <a:rPr lang="fr-FR" i="1" dirty="0" smtClean="0">
                <a:solidFill>
                  <a:schemeClr val="tx1"/>
                </a:solidFill>
                <a:latin typeface="Times New Roman" pitchFamily="18" charset="0"/>
                <a:cs typeface="Times New Roman" pitchFamily="18" charset="0"/>
              </a:rPr>
              <a:t>Revue</a:t>
            </a:r>
            <a:r>
              <a:rPr lang="fr-FR" dirty="0" smtClean="0">
                <a:solidFill>
                  <a:schemeClr val="tx1"/>
                </a:solidFill>
                <a:latin typeface="Times New Roman" pitchFamily="18" charset="0"/>
                <a:cs typeface="Times New Roman" pitchFamily="18" charset="0"/>
              </a:rPr>
              <a:t>. </a:t>
            </a:r>
            <a:r>
              <a:rPr lang="fr-FR" dirty="0" err="1" smtClean="0">
                <a:solidFill>
                  <a:schemeClr val="tx1"/>
                </a:solidFill>
                <a:latin typeface="Times New Roman" pitchFamily="18" charset="0"/>
                <a:cs typeface="Times New Roman" pitchFamily="18" charset="0"/>
              </a:rPr>
              <a:t>n°de</a:t>
            </a:r>
            <a:r>
              <a:rPr lang="fr-FR" dirty="0" smtClean="0">
                <a:solidFill>
                  <a:schemeClr val="tx1"/>
                </a:solidFill>
                <a:latin typeface="Times New Roman" pitchFamily="18" charset="0"/>
                <a:cs typeface="Times New Roman" pitchFamily="18" charset="0"/>
              </a:rPr>
              <a:t> la revue. Pagination :  première page-dernière page de l’article.</a:t>
            </a:r>
          </a:p>
          <a:p>
            <a:r>
              <a:rPr lang="fr-FR" dirty="0" smtClean="0">
                <a:solidFill>
                  <a:schemeClr val="tx1"/>
                </a:solidFill>
                <a:latin typeface="Times New Roman" pitchFamily="18" charset="0"/>
                <a:cs typeface="Times New Roman" pitchFamily="18" charset="0"/>
              </a:rPr>
              <a:t>Exemples :</a:t>
            </a:r>
          </a:p>
          <a:p>
            <a:r>
              <a:rPr lang="fr-FR" dirty="0" smtClean="0">
                <a:solidFill>
                  <a:schemeClr val="tx1"/>
                </a:solidFill>
                <a:latin typeface="Times New Roman" pitchFamily="18" charset="0"/>
                <a:cs typeface="Times New Roman" pitchFamily="18" charset="0"/>
              </a:rPr>
              <a:t> </a:t>
            </a:r>
          </a:p>
          <a:p>
            <a:r>
              <a:rPr lang="fr-FR" b="1" dirty="0" smtClean="0">
                <a:solidFill>
                  <a:schemeClr val="tx1"/>
                </a:solidFill>
                <a:latin typeface="Times New Roman" pitchFamily="18" charset="0"/>
                <a:cs typeface="Times New Roman" pitchFamily="18" charset="0"/>
              </a:rPr>
              <a:t>Gursoy, N</a:t>
            </a:r>
            <a:r>
              <a:rPr lang="fr-FR" dirty="0" smtClean="0">
                <a:solidFill>
                  <a:schemeClr val="tx1"/>
                </a:solidFill>
                <a:latin typeface="Times New Roman" pitchFamily="18" charset="0"/>
                <a:cs typeface="Times New Roman" pitchFamily="18" charset="0"/>
              </a:rPr>
              <a:t>. (2012). </a:t>
            </a:r>
            <a:r>
              <a:rPr lang="en-US" dirty="0" smtClean="0">
                <a:solidFill>
                  <a:schemeClr val="tx1"/>
                </a:solidFill>
                <a:latin typeface="Times New Roman" pitchFamily="18" charset="0"/>
                <a:cs typeface="Times New Roman" pitchFamily="18" charset="0"/>
              </a:rPr>
              <a:t>Influence of the seasonal conditions on phenolic composition and antioxidant activity of </a:t>
            </a:r>
            <a:r>
              <a:rPr lang="en-US" i="1" dirty="0" err="1" smtClean="0">
                <a:solidFill>
                  <a:schemeClr val="tx1"/>
                </a:solidFill>
                <a:latin typeface="Times New Roman" pitchFamily="18" charset="0"/>
                <a:cs typeface="Times New Roman" pitchFamily="18" charset="0"/>
              </a:rPr>
              <a:t>Vitis</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vinifera</a:t>
            </a:r>
            <a:r>
              <a:rPr lang="en-US" i="1" dirty="0" smtClean="0">
                <a:solidFill>
                  <a:schemeClr val="tx1"/>
                </a:solidFill>
                <a:latin typeface="Times New Roman" pitchFamily="18" charset="0"/>
                <a:cs typeface="Times New Roman" pitchFamily="18" charset="0"/>
              </a:rPr>
              <a:t> L</a:t>
            </a:r>
            <a:r>
              <a:rPr lang="en-US"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African journal of microbiology research</a:t>
            </a:r>
            <a:r>
              <a:rPr lang="en-US" dirty="0" smtClean="0">
                <a:solidFill>
                  <a:schemeClr val="tx1"/>
                </a:solidFill>
                <a:latin typeface="Times New Roman" pitchFamily="18" charset="0"/>
                <a:cs typeface="Times New Roman" pitchFamily="18" charset="0"/>
              </a:rPr>
              <a:t>. 6(43): 7059-7067.</a:t>
            </a:r>
          </a:p>
          <a:p>
            <a:endParaRPr lang="fr-FR" dirty="0" smtClean="0">
              <a:solidFill>
                <a:schemeClr val="tx1"/>
              </a:solidFill>
              <a:latin typeface="Times New Roman" pitchFamily="18" charset="0"/>
              <a:cs typeface="Times New Roman" pitchFamily="18" charset="0"/>
            </a:endParaRPr>
          </a:p>
          <a:p>
            <a:r>
              <a:rPr lang="en-US" b="1" dirty="0" err="1" smtClean="0">
                <a:solidFill>
                  <a:schemeClr val="tx1"/>
                </a:solidFill>
                <a:latin typeface="Times New Roman" pitchFamily="18" charset="0"/>
                <a:cs typeface="Times New Roman" pitchFamily="18" charset="0"/>
              </a:rPr>
              <a:t>Kumaran</a:t>
            </a:r>
            <a:r>
              <a:rPr lang="en-US" b="1" dirty="0" smtClean="0">
                <a:solidFill>
                  <a:schemeClr val="tx1"/>
                </a:solidFill>
                <a:latin typeface="Times New Roman" pitchFamily="18" charset="0"/>
                <a:cs typeface="Times New Roman" pitchFamily="18" charset="0"/>
              </a:rPr>
              <a:t>, A. &amp; Joel </a:t>
            </a:r>
            <a:r>
              <a:rPr lang="en-US" b="1" dirty="0" err="1" smtClean="0">
                <a:solidFill>
                  <a:schemeClr val="tx1"/>
                </a:solidFill>
                <a:latin typeface="Times New Roman" pitchFamily="18" charset="0"/>
                <a:cs typeface="Times New Roman" pitchFamily="18" charset="0"/>
              </a:rPr>
              <a:t>Karunakaran</a:t>
            </a:r>
            <a:r>
              <a:rPr lang="en-US" b="1" dirty="0" smtClean="0">
                <a:solidFill>
                  <a:schemeClr val="tx1"/>
                </a:solidFill>
                <a:latin typeface="Times New Roman" pitchFamily="18" charset="0"/>
                <a:cs typeface="Times New Roman" pitchFamily="18" charset="0"/>
              </a:rPr>
              <a:t>, R</a:t>
            </a:r>
            <a:r>
              <a:rPr lang="en-US" dirty="0" smtClean="0">
                <a:solidFill>
                  <a:schemeClr val="tx1"/>
                </a:solidFill>
                <a:latin typeface="Times New Roman" pitchFamily="18" charset="0"/>
                <a:cs typeface="Times New Roman" pitchFamily="18" charset="0"/>
              </a:rPr>
              <a:t>. (2007).  </a:t>
            </a:r>
            <a:r>
              <a:rPr lang="en-US" i="1" dirty="0" smtClean="0">
                <a:solidFill>
                  <a:schemeClr val="tx1"/>
                </a:solidFill>
                <a:latin typeface="Times New Roman" pitchFamily="18" charset="0"/>
                <a:cs typeface="Times New Roman" pitchFamily="18" charset="0"/>
              </a:rPr>
              <a:t>In vitro</a:t>
            </a:r>
            <a:r>
              <a:rPr lang="en-US" dirty="0" smtClean="0">
                <a:solidFill>
                  <a:schemeClr val="tx1"/>
                </a:solidFill>
                <a:latin typeface="Times New Roman" pitchFamily="18" charset="0"/>
                <a:cs typeface="Times New Roman" pitchFamily="18" charset="0"/>
              </a:rPr>
              <a:t> antioxidant activities of methanol extracts of five </a:t>
            </a:r>
            <a:r>
              <a:rPr lang="en-US" i="1" dirty="0" err="1" smtClean="0">
                <a:solidFill>
                  <a:schemeClr val="tx1"/>
                </a:solidFill>
                <a:latin typeface="Times New Roman" pitchFamily="18" charset="0"/>
                <a:cs typeface="Times New Roman" pitchFamily="18" charset="0"/>
              </a:rPr>
              <a:t>Phyllanthus</a:t>
            </a:r>
            <a:r>
              <a:rPr lang="en-US" dirty="0" smtClean="0">
                <a:solidFill>
                  <a:schemeClr val="tx1"/>
                </a:solidFill>
                <a:latin typeface="Times New Roman" pitchFamily="18" charset="0"/>
                <a:cs typeface="Times New Roman" pitchFamily="18" charset="0"/>
              </a:rPr>
              <a:t> species from India. </a:t>
            </a:r>
            <a:r>
              <a:rPr lang="en-US" i="1" dirty="0" smtClean="0">
                <a:solidFill>
                  <a:schemeClr val="tx1"/>
                </a:solidFill>
                <a:latin typeface="Times New Roman" pitchFamily="18" charset="0"/>
                <a:cs typeface="Times New Roman" pitchFamily="18" charset="0"/>
              </a:rPr>
              <a:t>LWT</a:t>
            </a:r>
            <a:r>
              <a:rPr lang="en-US" dirty="0" smtClean="0">
                <a:solidFill>
                  <a:schemeClr val="tx1"/>
                </a:solidFill>
                <a:latin typeface="Times New Roman" pitchFamily="18" charset="0"/>
                <a:cs typeface="Times New Roman" pitchFamily="18" charset="0"/>
              </a:rPr>
              <a:t>. 40: 344-352.</a:t>
            </a:r>
          </a:p>
          <a:p>
            <a:endParaRPr lang="fr-FR"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Shams </a:t>
            </a:r>
            <a:r>
              <a:rPr lang="en-US" b="1" dirty="0" err="1" smtClean="0">
                <a:solidFill>
                  <a:schemeClr val="tx1"/>
                </a:solidFill>
                <a:latin typeface="Times New Roman" pitchFamily="18" charset="0"/>
                <a:cs typeface="Times New Roman" pitchFamily="18" charset="0"/>
              </a:rPr>
              <a:t>Ardekani</a:t>
            </a:r>
            <a:r>
              <a:rPr lang="en-US" b="1" dirty="0" smtClean="0">
                <a:solidFill>
                  <a:schemeClr val="tx1"/>
                </a:solidFill>
                <a:latin typeface="Times New Roman" pitchFamily="18" charset="0"/>
                <a:cs typeface="Times New Roman" pitchFamily="18" charset="0"/>
              </a:rPr>
              <a:t>, M.R., </a:t>
            </a:r>
            <a:r>
              <a:rPr lang="en-US" b="1" dirty="0" err="1" smtClean="0">
                <a:solidFill>
                  <a:schemeClr val="tx1"/>
                </a:solidFill>
                <a:latin typeface="Times New Roman" pitchFamily="18" charset="0"/>
                <a:cs typeface="Times New Roman" pitchFamily="18" charset="0"/>
              </a:rPr>
              <a:t>Hajimahmoodi</a:t>
            </a:r>
            <a:r>
              <a:rPr lang="en-US" b="1" dirty="0" smtClean="0">
                <a:solidFill>
                  <a:schemeClr val="tx1"/>
                </a:solidFill>
                <a:latin typeface="Times New Roman" pitchFamily="18" charset="0"/>
                <a:cs typeface="Times New Roman" pitchFamily="18" charset="0"/>
              </a:rPr>
              <a:t>, M., </a:t>
            </a:r>
            <a:r>
              <a:rPr lang="en-US" b="1" dirty="0" err="1" smtClean="0">
                <a:solidFill>
                  <a:schemeClr val="tx1"/>
                </a:solidFill>
                <a:latin typeface="Times New Roman" pitchFamily="18" charset="0"/>
                <a:cs typeface="Times New Roman" pitchFamily="18" charset="0"/>
              </a:rPr>
              <a:t>Oveisi</a:t>
            </a:r>
            <a:r>
              <a:rPr lang="en-US" b="1" dirty="0" smtClean="0">
                <a:solidFill>
                  <a:schemeClr val="tx1"/>
                </a:solidFill>
                <a:latin typeface="Times New Roman" pitchFamily="18" charset="0"/>
                <a:cs typeface="Times New Roman" pitchFamily="18" charset="0"/>
              </a:rPr>
              <a:t>, M.R., </a:t>
            </a:r>
            <a:r>
              <a:rPr lang="en-US" b="1" dirty="0" err="1" smtClean="0">
                <a:solidFill>
                  <a:schemeClr val="tx1"/>
                </a:solidFill>
                <a:latin typeface="Times New Roman" pitchFamily="18" charset="0"/>
                <a:cs typeface="Times New Roman" pitchFamily="18" charset="0"/>
              </a:rPr>
              <a:t>Sadeghi</a:t>
            </a:r>
            <a:r>
              <a:rPr lang="en-US" b="1" dirty="0" smtClean="0">
                <a:solidFill>
                  <a:schemeClr val="tx1"/>
                </a:solidFill>
                <a:latin typeface="Times New Roman" pitchFamily="18" charset="0"/>
                <a:cs typeface="Times New Roman" pitchFamily="18" charset="0"/>
              </a:rPr>
              <a:t>, N., </a:t>
            </a:r>
            <a:r>
              <a:rPr lang="en-US" b="1" dirty="0" err="1" smtClean="0">
                <a:solidFill>
                  <a:schemeClr val="tx1"/>
                </a:solidFill>
                <a:latin typeface="Times New Roman" pitchFamily="18" charset="0"/>
                <a:cs typeface="Times New Roman" pitchFamily="18" charset="0"/>
              </a:rPr>
              <a:t>Jannat</a:t>
            </a:r>
            <a:r>
              <a:rPr lang="en-US" b="1" dirty="0" smtClean="0">
                <a:solidFill>
                  <a:schemeClr val="tx1"/>
                </a:solidFill>
                <a:latin typeface="Times New Roman" pitchFamily="18" charset="0"/>
                <a:cs typeface="Times New Roman" pitchFamily="18" charset="0"/>
              </a:rPr>
              <a:t>, B., </a:t>
            </a:r>
            <a:r>
              <a:rPr lang="en-US" b="1" dirty="0" err="1" smtClean="0">
                <a:solidFill>
                  <a:schemeClr val="tx1"/>
                </a:solidFill>
                <a:latin typeface="Times New Roman" pitchFamily="18" charset="0"/>
                <a:cs typeface="Times New Roman" pitchFamily="18" charset="0"/>
              </a:rPr>
              <a:t>Ranjbar</a:t>
            </a:r>
            <a:r>
              <a:rPr lang="en-US" b="1" dirty="0" smtClean="0">
                <a:solidFill>
                  <a:schemeClr val="tx1"/>
                </a:solidFill>
                <a:latin typeface="Times New Roman" pitchFamily="18" charset="0"/>
                <a:cs typeface="Times New Roman" pitchFamily="18" charset="0"/>
              </a:rPr>
              <a:t>, A.M., </a:t>
            </a:r>
            <a:r>
              <a:rPr lang="en-US" b="1" dirty="0" err="1" smtClean="0">
                <a:solidFill>
                  <a:schemeClr val="tx1"/>
                </a:solidFill>
                <a:latin typeface="Times New Roman" pitchFamily="18" charset="0"/>
                <a:cs typeface="Times New Roman" pitchFamily="18" charset="0"/>
              </a:rPr>
              <a:t>Gholam</a:t>
            </a:r>
            <a:r>
              <a:rPr lang="en-US" b="1" dirty="0" smtClean="0">
                <a:solidFill>
                  <a:schemeClr val="tx1"/>
                </a:solidFill>
                <a:latin typeface="Times New Roman" pitchFamily="18" charset="0"/>
                <a:cs typeface="Times New Roman" pitchFamily="18" charset="0"/>
              </a:rPr>
              <a:t>, N. &amp; </a:t>
            </a:r>
            <a:r>
              <a:rPr lang="en-US" b="1" dirty="0" err="1" smtClean="0">
                <a:solidFill>
                  <a:schemeClr val="tx1"/>
                </a:solidFill>
                <a:latin typeface="Times New Roman" pitchFamily="18" charset="0"/>
                <a:cs typeface="Times New Roman" pitchFamily="18" charset="0"/>
              </a:rPr>
              <a:t>Moridi</a:t>
            </a:r>
            <a:r>
              <a:rPr lang="en-US" b="1" dirty="0" smtClean="0">
                <a:solidFill>
                  <a:schemeClr val="tx1"/>
                </a:solidFill>
                <a:latin typeface="Times New Roman" pitchFamily="18" charset="0"/>
                <a:cs typeface="Times New Roman" pitchFamily="18" charset="0"/>
              </a:rPr>
              <a:t>, T</a:t>
            </a:r>
            <a:r>
              <a:rPr lang="en-US" dirty="0" smtClean="0">
                <a:solidFill>
                  <a:schemeClr val="tx1"/>
                </a:solidFill>
                <a:latin typeface="Times New Roman" pitchFamily="18" charset="0"/>
                <a:cs typeface="Times New Roman" pitchFamily="18" charset="0"/>
              </a:rPr>
              <a:t>. (2009). Comparative antioxidant activity and total </a:t>
            </a:r>
            <a:r>
              <a:rPr lang="en-US" dirty="0" err="1" smtClean="0">
                <a:solidFill>
                  <a:schemeClr val="tx1"/>
                </a:solidFill>
                <a:latin typeface="Times New Roman" pitchFamily="18" charset="0"/>
                <a:cs typeface="Times New Roman" pitchFamily="18" charset="0"/>
              </a:rPr>
              <a:t>flavonoid</a:t>
            </a:r>
            <a:r>
              <a:rPr lang="en-US" dirty="0" smtClean="0">
                <a:solidFill>
                  <a:schemeClr val="tx1"/>
                </a:solidFill>
                <a:latin typeface="Times New Roman" pitchFamily="18" charset="0"/>
                <a:cs typeface="Times New Roman" pitchFamily="18" charset="0"/>
              </a:rPr>
              <a:t> content of Persian pomegranate (</a:t>
            </a:r>
            <a:r>
              <a:rPr lang="en-US" i="1" dirty="0" err="1" smtClean="0">
                <a:solidFill>
                  <a:schemeClr val="tx1"/>
                </a:solidFill>
                <a:latin typeface="Times New Roman" pitchFamily="18" charset="0"/>
                <a:cs typeface="Times New Roman" pitchFamily="18" charset="0"/>
              </a:rPr>
              <a:t>Punica</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granaum</a:t>
            </a:r>
            <a:r>
              <a:rPr lang="en-US" i="1" dirty="0" smtClean="0">
                <a:solidFill>
                  <a:schemeClr val="tx1"/>
                </a:solidFill>
                <a:latin typeface="Times New Roman" pitchFamily="18" charset="0"/>
                <a:cs typeface="Times New Roman" pitchFamily="18" charset="0"/>
              </a:rPr>
              <a:t> L</a:t>
            </a:r>
            <a:r>
              <a:rPr lang="en-US" dirty="0" smtClean="0">
                <a:solidFill>
                  <a:schemeClr val="tx1"/>
                </a:solidFill>
                <a:latin typeface="Times New Roman" pitchFamily="18" charset="0"/>
                <a:cs typeface="Times New Roman" pitchFamily="18" charset="0"/>
              </a:rPr>
              <a:t>) cultivars.  </a:t>
            </a:r>
            <a:r>
              <a:rPr lang="fr-FR" i="1" dirty="0" err="1" smtClean="0">
                <a:solidFill>
                  <a:schemeClr val="tx1"/>
                </a:solidFill>
                <a:latin typeface="Times New Roman" pitchFamily="18" charset="0"/>
                <a:cs typeface="Times New Roman" pitchFamily="18" charset="0"/>
              </a:rPr>
              <a:t>Iranian</a:t>
            </a:r>
            <a:r>
              <a:rPr lang="fr-FR" i="1" dirty="0" smtClean="0">
                <a:solidFill>
                  <a:schemeClr val="tx1"/>
                </a:solidFill>
                <a:latin typeface="Times New Roman" pitchFamily="18" charset="0"/>
                <a:cs typeface="Times New Roman" pitchFamily="18" charset="0"/>
              </a:rPr>
              <a:t> journal of </a:t>
            </a:r>
            <a:r>
              <a:rPr lang="fr-FR" i="1" dirty="0" err="1" smtClean="0">
                <a:solidFill>
                  <a:schemeClr val="tx1"/>
                </a:solidFill>
                <a:latin typeface="Times New Roman" pitchFamily="18" charset="0"/>
                <a:cs typeface="Times New Roman" pitchFamily="18" charset="0"/>
              </a:rPr>
              <a:t>pharmaceutical</a:t>
            </a:r>
            <a:r>
              <a:rPr lang="fr-FR" i="1" dirty="0" smtClean="0">
                <a:solidFill>
                  <a:schemeClr val="tx1"/>
                </a:solidFill>
                <a:latin typeface="Times New Roman" pitchFamily="18" charset="0"/>
                <a:cs typeface="Times New Roman" pitchFamily="18" charset="0"/>
              </a:rPr>
              <a:t> </a:t>
            </a:r>
            <a:r>
              <a:rPr lang="fr-FR" i="1" dirty="0" err="1" smtClean="0">
                <a:solidFill>
                  <a:schemeClr val="tx1"/>
                </a:solidFill>
                <a:latin typeface="Times New Roman" pitchFamily="18" charset="0"/>
                <a:cs typeface="Times New Roman" pitchFamily="18" charset="0"/>
              </a:rPr>
              <a:t>research</a:t>
            </a:r>
            <a:r>
              <a:rPr lang="fr-FR" dirty="0" smtClean="0">
                <a:solidFill>
                  <a:schemeClr val="tx1"/>
                </a:solidFill>
                <a:latin typeface="Times New Roman" pitchFamily="18" charset="0"/>
                <a:cs typeface="Times New Roman" pitchFamily="18" charset="0"/>
              </a:rPr>
              <a:t>. 10(3): 519-524.</a:t>
            </a:r>
          </a:p>
          <a:p>
            <a:pPr algn="ct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57158" y="642918"/>
            <a:ext cx="8429684" cy="5214974"/>
          </a:xfrm>
          <a:prstGeom prst="roundRect">
            <a:avLst/>
          </a:prstGeom>
          <a:solidFill>
            <a:schemeClr val="accent6">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smtClean="0">
                <a:solidFill>
                  <a:schemeClr val="tx1"/>
                </a:solidFill>
                <a:latin typeface="Times New Roman" pitchFamily="18" charset="0"/>
                <a:cs typeface="Times New Roman" pitchFamily="18" charset="0"/>
              </a:rPr>
              <a:t>B/ Pour un livre </a:t>
            </a:r>
            <a:endParaRPr lang="fr-FR" sz="2400" dirty="0" smtClean="0">
              <a:solidFill>
                <a:schemeClr val="tx1"/>
              </a:solidFill>
              <a:latin typeface="Times New Roman" pitchFamily="18" charset="0"/>
              <a:cs typeface="Times New Roman" pitchFamily="18" charset="0"/>
            </a:endParaRPr>
          </a:p>
          <a:p>
            <a:pPr algn="just"/>
            <a:r>
              <a:rPr lang="fr-FR" sz="2400" dirty="0" smtClean="0">
                <a:solidFill>
                  <a:schemeClr val="tx1"/>
                </a:solidFill>
                <a:latin typeface="Times New Roman" pitchFamily="18" charset="0"/>
                <a:cs typeface="Times New Roman" pitchFamily="18" charset="0"/>
              </a:rPr>
              <a:t> </a:t>
            </a:r>
          </a:p>
          <a:p>
            <a:pPr algn="just"/>
            <a:r>
              <a:rPr lang="fr-FR" sz="2400" b="1" dirty="0" smtClean="0">
                <a:solidFill>
                  <a:schemeClr val="tx1"/>
                </a:solidFill>
                <a:latin typeface="Times New Roman" pitchFamily="18" charset="0"/>
                <a:cs typeface="Times New Roman" pitchFamily="18" charset="0"/>
              </a:rPr>
              <a:t>Nom de(s) l’auteur(s), Initiale du prénom</a:t>
            </a:r>
            <a:r>
              <a:rPr lang="fr-FR" sz="2400" dirty="0" smtClean="0">
                <a:solidFill>
                  <a:schemeClr val="tx1"/>
                </a:solidFill>
                <a:latin typeface="Times New Roman" pitchFamily="18" charset="0"/>
                <a:cs typeface="Times New Roman" pitchFamily="18" charset="0"/>
              </a:rPr>
              <a:t>. (Année de publication). Titre. Editeur. Lieu de publication. Pagination. </a:t>
            </a:r>
          </a:p>
          <a:p>
            <a:pPr algn="just"/>
            <a:r>
              <a:rPr lang="fr-FR" sz="2400" dirty="0" smtClean="0">
                <a:solidFill>
                  <a:schemeClr val="tx1"/>
                </a:solidFill>
                <a:latin typeface="Times New Roman" pitchFamily="18" charset="0"/>
                <a:cs typeface="Times New Roman" pitchFamily="18" charset="0"/>
              </a:rPr>
              <a:t>Exemple :</a:t>
            </a:r>
          </a:p>
          <a:p>
            <a:pPr algn="just"/>
            <a:r>
              <a:rPr lang="fr-FR" sz="2400" dirty="0" smtClean="0">
                <a:solidFill>
                  <a:schemeClr val="tx1"/>
                </a:solidFill>
                <a:latin typeface="Times New Roman" pitchFamily="18" charset="0"/>
                <a:cs typeface="Times New Roman" pitchFamily="18" charset="0"/>
              </a:rPr>
              <a:t> </a:t>
            </a:r>
          </a:p>
          <a:p>
            <a:pPr algn="just"/>
            <a:r>
              <a:rPr lang="fr-FR" sz="2400" b="1" dirty="0" err="1" smtClean="0">
                <a:solidFill>
                  <a:schemeClr val="tx1"/>
                </a:solidFill>
                <a:latin typeface="Times New Roman" pitchFamily="18" charset="0"/>
                <a:cs typeface="Times New Roman" pitchFamily="18" charset="0"/>
              </a:rPr>
              <a:t>Defrance</a:t>
            </a:r>
            <a:r>
              <a:rPr lang="fr-FR" sz="2400" b="1" dirty="0" smtClean="0">
                <a:solidFill>
                  <a:schemeClr val="tx1"/>
                </a:solidFill>
                <a:latin typeface="Times New Roman" pitchFamily="18" charset="0"/>
                <a:cs typeface="Times New Roman" pitchFamily="18" charset="0"/>
              </a:rPr>
              <a:t>, J</a:t>
            </a:r>
            <a:r>
              <a:rPr lang="fr-FR" sz="2400" dirty="0" smtClean="0">
                <a:solidFill>
                  <a:schemeClr val="tx1"/>
                </a:solidFill>
                <a:latin typeface="Times New Roman" pitchFamily="18" charset="0"/>
                <a:cs typeface="Times New Roman" pitchFamily="18" charset="0"/>
              </a:rPr>
              <a:t>. (1987). L’excellence corporelle. AFRAPS. </a:t>
            </a:r>
            <a:r>
              <a:rPr lang="en-US" sz="2400" dirty="0" smtClean="0">
                <a:solidFill>
                  <a:schemeClr val="tx1"/>
                </a:solidFill>
                <a:latin typeface="Times New Roman" pitchFamily="18" charset="0"/>
                <a:cs typeface="Times New Roman" pitchFamily="18" charset="0"/>
              </a:rPr>
              <a:t>Paris.</a:t>
            </a:r>
            <a:endParaRPr lang="fr-FR" sz="2400" dirty="0" smtClean="0">
              <a:solidFill>
                <a:schemeClr val="tx1"/>
              </a:solidFill>
              <a:latin typeface="Times New Roman" pitchFamily="18" charset="0"/>
              <a:cs typeface="Times New Roman" pitchFamily="18" charset="0"/>
            </a:endParaRPr>
          </a:p>
          <a:p>
            <a:pPr algn="just"/>
            <a:r>
              <a:rPr lang="en-US" sz="2400" b="1" dirty="0" err="1" smtClean="0">
                <a:solidFill>
                  <a:schemeClr val="tx1"/>
                </a:solidFill>
                <a:latin typeface="Times New Roman" pitchFamily="18" charset="0"/>
                <a:cs typeface="Times New Roman" pitchFamily="18" charset="0"/>
              </a:rPr>
              <a:t>Macheix</a:t>
            </a:r>
            <a:r>
              <a:rPr lang="en-US" sz="2400" b="1" dirty="0" smtClean="0">
                <a:solidFill>
                  <a:schemeClr val="tx1"/>
                </a:solidFill>
                <a:latin typeface="Times New Roman" pitchFamily="18" charset="0"/>
                <a:cs typeface="Times New Roman" pitchFamily="18" charset="0"/>
              </a:rPr>
              <a:t>, J.J., </a:t>
            </a:r>
            <a:r>
              <a:rPr lang="en-US" sz="2400" b="1" dirty="0" err="1" smtClean="0">
                <a:solidFill>
                  <a:schemeClr val="tx1"/>
                </a:solidFill>
                <a:latin typeface="Times New Roman" pitchFamily="18" charset="0"/>
                <a:cs typeface="Times New Roman" pitchFamily="18" charset="0"/>
              </a:rPr>
              <a:t>Fleuriet</a:t>
            </a:r>
            <a:r>
              <a:rPr lang="en-US" sz="2400" b="1" dirty="0" smtClean="0">
                <a:solidFill>
                  <a:schemeClr val="tx1"/>
                </a:solidFill>
                <a:latin typeface="Times New Roman" pitchFamily="18" charset="0"/>
                <a:cs typeface="Times New Roman" pitchFamily="18" charset="0"/>
              </a:rPr>
              <a:t>, A. &amp; </a:t>
            </a:r>
            <a:r>
              <a:rPr lang="en-US" sz="2400" b="1" dirty="0" err="1" smtClean="0">
                <a:solidFill>
                  <a:schemeClr val="tx1"/>
                </a:solidFill>
                <a:latin typeface="Times New Roman" pitchFamily="18" charset="0"/>
                <a:cs typeface="Times New Roman" pitchFamily="18" charset="0"/>
              </a:rPr>
              <a:t>Billot</a:t>
            </a:r>
            <a:r>
              <a:rPr lang="en-US" sz="2400" b="1" dirty="0" smtClean="0">
                <a:solidFill>
                  <a:schemeClr val="tx1"/>
                </a:solidFill>
                <a:latin typeface="Times New Roman" pitchFamily="18" charset="0"/>
                <a:cs typeface="Times New Roman" pitchFamily="18" charset="0"/>
              </a:rPr>
              <a:t> J</a:t>
            </a:r>
            <a:r>
              <a:rPr lang="en-US" sz="2400" dirty="0" smtClean="0">
                <a:solidFill>
                  <a:schemeClr val="tx1"/>
                </a:solidFill>
                <a:latin typeface="Times New Roman" pitchFamily="18" charset="0"/>
                <a:cs typeface="Times New Roman" pitchFamily="18" charset="0"/>
              </a:rPr>
              <a:t>. (1990). Fruit </a:t>
            </a:r>
            <a:r>
              <a:rPr lang="en-US" sz="2400" dirty="0" err="1" smtClean="0">
                <a:solidFill>
                  <a:schemeClr val="tx1"/>
                </a:solidFill>
                <a:latin typeface="Times New Roman" pitchFamily="18" charset="0"/>
                <a:cs typeface="Times New Roman" pitchFamily="18" charset="0"/>
              </a:rPr>
              <a:t>phenolics</a:t>
            </a:r>
            <a:r>
              <a:rPr lang="en-US" sz="2400" dirty="0" smtClean="0">
                <a:solidFill>
                  <a:schemeClr val="tx1"/>
                </a:solidFill>
                <a:latin typeface="Times New Roman" pitchFamily="18" charset="0"/>
                <a:cs typeface="Times New Roman" pitchFamily="18" charset="0"/>
              </a:rPr>
              <a:t>. </a:t>
            </a:r>
            <a:r>
              <a:rPr lang="en-US" sz="2400" i="1" dirty="0" smtClean="0">
                <a:solidFill>
                  <a:schemeClr val="tx1"/>
                </a:solidFill>
                <a:latin typeface="Times New Roman" pitchFamily="18" charset="0"/>
                <a:cs typeface="Times New Roman" pitchFamily="18" charset="0"/>
              </a:rPr>
              <a:t>CRD Press, Boca Raton</a:t>
            </a:r>
            <a:r>
              <a:rPr lang="en-US" sz="2400" dirty="0" smtClean="0">
                <a:solidFill>
                  <a:schemeClr val="tx1"/>
                </a:solidFill>
                <a:latin typeface="Times New Roman" pitchFamily="18" charset="0"/>
                <a:cs typeface="Times New Roman" pitchFamily="18" charset="0"/>
              </a:rPr>
              <a:t>. </a:t>
            </a:r>
            <a:r>
              <a:rPr lang="fr-FR" sz="2400" dirty="0" smtClean="0">
                <a:solidFill>
                  <a:schemeClr val="tx1"/>
                </a:solidFill>
                <a:latin typeface="Times New Roman" pitchFamily="18" charset="0"/>
                <a:cs typeface="Times New Roman" pitchFamily="18" charset="0"/>
              </a:rPr>
              <a:t>Finlande.</a:t>
            </a:r>
          </a:p>
          <a:p>
            <a:pPr algn="ct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57158" y="500042"/>
            <a:ext cx="8429684" cy="5643602"/>
          </a:xfrm>
          <a:prstGeom prst="roundRect">
            <a:avLst/>
          </a:prstGeom>
          <a:solidFill>
            <a:schemeClr val="accent6">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smtClean="0">
                <a:solidFill>
                  <a:schemeClr val="tx1"/>
                </a:solidFill>
                <a:latin typeface="Times New Roman" pitchFamily="18" charset="0"/>
                <a:cs typeface="Times New Roman" pitchFamily="18" charset="0"/>
              </a:rPr>
              <a:t>C/  Pour une contribution dans un ouvrage </a:t>
            </a:r>
            <a:r>
              <a:rPr lang="fr-FR" sz="2400" dirty="0" smtClean="0">
                <a:solidFill>
                  <a:schemeClr val="tx1"/>
                </a:solidFill>
                <a:latin typeface="Times New Roman" pitchFamily="18" charset="0"/>
                <a:cs typeface="Times New Roman" pitchFamily="18" charset="0"/>
              </a:rPr>
              <a:t>: </a:t>
            </a:r>
          </a:p>
          <a:p>
            <a:pPr algn="just"/>
            <a:r>
              <a:rPr lang="fr-FR" sz="2400" dirty="0" smtClean="0">
                <a:solidFill>
                  <a:schemeClr val="tx1"/>
                </a:solidFill>
                <a:latin typeface="Times New Roman" pitchFamily="18" charset="0"/>
                <a:cs typeface="Times New Roman" pitchFamily="18" charset="0"/>
              </a:rPr>
              <a:t> </a:t>
            </a:r>
          </a:p>
          <a:p>
            <a:pPr algn="just"/>
            <a:r>
              <a:rPr lang="fr-FR" sz="2400" b="1" dirty="0" smtClean="0">
                <a:solidFill>
                  <a:schemeClr val="tx1"/>
                </a:solidFill>
                <a:latin typeface="Times New Roman" pitchFamily="18" charset="0"/>
                <a:cs typeface="Times New Roman" pitchFamily="18" charset="0"/>
              </a:rPr>
              <a:t>Nom de(s) auteur(s), Initiale du prénom.</a:t>
            </a:r>
            <a:r>
              <a:rPr lang="fr-FR" sz="2400" dirty="0" smtClean="0">
                <a:solidFill>
                  <a:schemeClr val="tx1"/>
                </a:solidFill>
                <a:latin typeface="Times New Roman" pitchFamily="18" charset="0"/>
                <a:cs typeface="Times New Roman" pitchFamily="18" charset="0"/>
              </a:rPr>
              <a:t> (Année de publication). Titre de l’article. </a:t>
            </a:r>
            <a:r>
              <a:rPr lang="fr-FR" sz="2400" i="1" dirty="0" smtClean="0">
                <a:solidFill>
                  <a:schemeClr val="tx1"/>
                </a:solidFill>
                <a:latin typeface="Times New Roman" pitchFamily="18" charset="0"/>
                <a:cs typeface="Times New Roman" pitchFamily="18" charset="0"/>
              </a:rPr>
              <a:t>In</a:t>
            </a:r>
            <a:r>
              <a:rPr lang="fr-FR" sz="2400" dirty="0" smtClean="0">
                <a:solidFill>
                  <a:schemeClr val="tx1"/>
                </a:solidFill>
                <a:latin typeface="Times New Roman" pitchFamily="18" charset="0"/>
                <a:cs typeface="Times New Roman" pitchFamily="18" charset="0"/>
              </a:rPr>
              <a:t> titre de l’ouvrage (coordonné par ou </a:t>
            </a:r>
            <a:r>
              <a:rPr lang="fr-FR" sz="2400" dirty="0" err="1" smtClean="0">
                <a:solidFill>
                  <a:schemeClr val="tx1"/>
                </a:solidFill>
                <a:latin typeface="Times New Roman" pitchFamily="18" charset="0"/>
                <a:cs typeface="Times New Roman" pitchFamily="18" charset="0"/>
              </a:rPr>
              <a:t>edited</a:t>
            </a:r>
            <a:r>
              <a:rPr lang="fr-FR" sz="2400" dirty="0" smtClean="0">
                <a:solidFill>
                  <a:schemeClr val="tx1"/>
                </a:solidFill>
                <a:latin typeface="Times New Roman" pitchFamily="18" charset="0"/>
                <a:cs typeface="Times New Roman" pitchFamily="18" charset="0"/>
              </a:rPr>
              <a:t> by Initiale du prénom Nom). Editeur. Lieu d’édition. pp première page-dernière page.</a:t>
            </a:r>
          </a:p>
          <a:p>
            <a:pPr algn="just"/>
            <a:r>
              <a:rPr lang="fr-FR" sz="2400" dirty="0" smtClean="0">
                <a:solidFill>
                  <a:schemeClr val="tx1"/>
                </a:solidFill>
                <a:latin typeface="Times New Roman" pitchFamily="18" charset="0"/>
                <a:cs typeface="Times New Roman" pitchFamily="18" charset="0"/>
              </a:rPr>
              <a:t> </a:t>
            </a:r>
          </a:p>
          <a:p>
            <a:pPr algn="just"/>
            <a:r>
              <a:rPr lang="fr-FR" sz="2400" dirty="0" smtClean="0">
                <a:solidFill>
                  <a:schemeClr val="tx1"/>
                </a:solidFill>
                <a:latin typeface="Times New Roman" pitchFamily="18" charset="0"/>
                <a:cs typeface="Times New Roman" pitchFamily="18" charset="0"/>
              </a:rPr>
              <a:t>Exemple: </a:t>
            </a:r>
          </a:p>
          <a:p>
            <a:pPr algn="just"/>
            <a:r>
              <a:rPr lang="fr-FR" sz="2400" dirty="0" smtClean="0">
                <a:solidFill>
                  <a:schemeClr val="tx1"/>
                </a:solidFill>
                <a:latin typeface="Times New Roman" pitchFamily="18" charset="0"/>
                <a:cs typeface="Times New Roman" pitchFamily="18" charset="0"/>
              </a:rPr>
              <a:t> </a:t>
            </a:r>
          </a:p>
          <a:p>
            <a:pPr algn="just"/>
            <a:r>
              <a:rPr lang="fr-FR" sz="2400" b="1" dirty="0" smtClean="0">
                <a:solidFill>
                  <a:schemeClr val="tx1"/>
                </a:solidFill>
                <a:latin typeface="Times New Roman" pitchFamily="18" charset="0"/>
                <a:cs typeface="Times New Roman" pitchFamily="18" charset="0"/>
              </a:rPr>
              <a:t>Schmidt, R.A</a:t>
            </a:r>
            <a:r>
              <a:rPr lang="fr-FR" sz="2400" dirty="0" smtClean="0">
                <a:solidFill>
                  <a:schemeClr val="tx1"/>
                </a:solidFill>
                <a:latin typeface="Times New Roman" pitchFamily="18" charset="0"/>
                <a:cs typeface="Times New Roman" pitchFamily="18" charset="0"/>
              </a:rPr>
              <a:t>. (1991). </a:t>
            </a:r>
            <a:r>
              <a:rPr lang="en-US" sz="2400" dirty="0" err="1" smtClean="0">
                <a:solidFill>
                  <a:schemeClr val="tx1"/>
                </a:solidFill>
                <a:latin typeface="Times New Roman" pitchFamily="18" charset="0"/>
                <a:cs typeface="Times New Roman" pitchFamily="18" charset="0"/>
              </a:rPr>
              <a:t>Frequence</a:t>
            </a:r>
            <a:r>
              <a:rPr lang="en-US" sz="2400" dirty="0" smtClean="0">
                <a:solidFill>
                  <a:schemeClr val="tx1"/>
                </a:solidFill>
                <a:latin typeface="Times New Roman" pitchFamily="18" charset="0"/>
                <a:cs typeface="Times New Roman" pitchFamily="18" charset="0"/>
              </a:rPr>
              <a:t> augmented feedback can degrade learning: Evidence and interpretations. </a:t>
            </a:r>
            <a:r>
              <a:rPr lang="en-US" sz="2400" i="1" dirty="0" smtClean="0">
                <a:solidFill>
                  <a:schemeClr val="tx1"/>
                </a:solidFill>
                <a:latin typeface="Times New Roman" pitchFamily="18" charset="0"/>
                <a:cs typeface="Times New Roman" pitchFamily="18" charset="0"/>
              </a:rPr>
              <a:t>In</a:t>
            </a:r>
            <a:r>
              <a:rPr lang="en-US" sz="2400" dirty="0" smtClean="0">
                <a:solidFill>
                  <a:schemeClr val="tx1"/>
                </a:solidFill>
                <a:latin typeface="Times New Roman" pitchFamily="18" charset="0"/>
                <a:cs typeface="Times New Roman" pitchFamily="18" charset="0"/>
              </a:rPr>
              <a:t> Tutorials in motor neurosciences (edited by J. </a:t>
            </a:r>
            <a:r>
              <a:rPr lang="en-US" sz="2400" dirty="0" err="1" smtClean="0">
                <a:solidFill>
                  <a:schemeClr val="tx1"/>
                </a:solidFill>
                <a:latin typeface="Times New Roman" pitchFamily="18" charset="0"/>
                <a:cs typeface="Times New Roman" pitchFamily="18" charset="0"/>
              </a:rPr>
              <a:t>Requin</a:t>
            </a:r>
            <a:r>
              <a:rPr lang="en-US" sz="2400" dirty="0" smtClean="0">
                <a:solidFill>
                  <a:schemeClr val="tx1"/>
                </a:solidFill>
                <a:latin typeface="Times New Roman" pitchFamily="18" charset="0"/>
                <a:cs typeface="Times New Roman" pitchFamily="18" charset="0"/>
              </a:rPr>
              <a:t> and G.E. </a:t>
            </a:r>
            <a:r>
              <a:rPr lang="en-US" sz="2400" dirty="0" err="1" smtClean="0">
                <a:solidFill>
                  <a:schemeClr val="tx1"/>
                </a:solidFill>
                <a:latin typeface="Times New Roman" pitchFamily="18" charset="0"/>
                <a:cs typeface="Times New Roman" pitchFamily="18" charset="0"/>
              </a:rPr>
              <a:t>Stelmach</a:t>
            </a:r>
            <a:r>
              <a:rPr lang="en-US" sz="2400" dirty="0" smtClean="0">
                <a:solidFill>
                  <a:schemeClr val="tx1"/>
                </a:solidFill>
                <a:latin typeface="Times New Roman" pitchFamily="18" charset="0"/>
                <a:cs typeface="Times New Roman" pitchFamily="18" charset="0"/>
              </a:rPr>
              <a:t>). </a:t>
            </a:r>
            <a:r>
              <a:rPr lang="fr-FR" sz="2400" dirty="0" smtClean="0">
                <a:solidFill>
                  <a:schemeClr val="tx1"/>
                </a:solidFill>
                <a:latin typeface="Times New Roman" pitchFamily="18" charset="0"/>
                <a:cs typeface="Times New Roman" pitchFamily="18" charset="0"/>
              </a:rPr>
              <a:t>Kluwer. The </a:t>
            </a:r>
            <a:r>
              <a:rPr lang="fr-FR" sz="2400" dirty="0" err="1" smtClean="0">
                <a:solidFill>
                  <a:schemeClr val="tx1"/>
                </a:solidFill>
                <a:latin typeface="Times New Roman" pitchFamily="18" charset="0"/>
                <a:cs typeface="Times New Roman" pitchFamily="18" charset="0"/>
              </a:rPr>
              <a:t>Netherlands</a:t>
            </a:r>
            <a:r>
              <a:rPr lang="fr-FR" sz="2400" dirty="0" smtClean="0">
                <a:solidFill>
                  <a:schemeClr val="tx1"/>
                </a:solidFill>
                <a:latin typeface="Times New Roman" pitchFamily="18" charset="0"/>
                <a:cs typeface="Times New Roman" pitchFamily="18" charset="0"/>
              </a:rPr>
              <a:t>. pp 59-85.</a:t>
            </a:r>
          </a:p>
          <a:p>
            <a:pPr algn="just"/>
            <a:endParaRPr lang="fr-FR" sz="2400" dirty="0" smtClean="0">
              <a:solidFill>
                <a:schemeClr val="tx1"/>
              </a:solidFill>
              <a:latin typeface="Times New Roman" pitchFamily="18" charset="0"/>
              <a:cs typeface="Times New Roman" pitchFamily="18" charset="0"/>
            </a:endParaRPr>
          </a:p>
          <a:p>
            <a:pPr algn="ct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57158" y="500042"/>
            <a:ext cx="8429684" cy="5643602"/>
          </a:xfrm>
          <a:prstGeom prst="roundRect">
            <a:avLst/>
          </a:prstGeom>
          <a:solidFill>
            <a:schemeClr val="accent6">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smtClean="0">
                <a:solidFill>
                  <a:schemeClr val="tx1"/>
                </a:solidFill>
                <a:latin typeface="Times New Roman" pitchFamily="18" charset="0"/>
                <a:cs typeface="Times New Roman" pitchFamily="18" charset="0"/>
              </a:rPr>
              <a:t>D/ Pour un texte non publié, thèse, mémoire, rapport de recherche</a:t>
            </a:r>
            <a:r>
              <a:rPr lang="fr-FR" sz="2400" dirty="0" smtClean="0">
                <a:solidFill>
                  <a:schemeClr val="tx1"/>
                </a:solidFill>
                <a:latin typeface="Times New Roman" pitchFamily="18" charset="0"/>
                <a:cs typeface="Times New Roman" pitchFamily="18" charset="0"/>
              </a:rPr>
              <a:t>, indiquer :</a:t>
            </a:r>
          </a:p>
          <a:p>
            <a:pPr algn="just"/>
            <a:endParaRPr lang="fr-FR" sz="2400" dirty="0" smtClean="0">
              <a:solidFill>
                <a:schemeClr val="tx1"/>
              </a:solidFill>
              <a:latin typeface="Times New Roman" pitchFamily="18" charset="0"/>
              <a:cs typeface="Times New Roman" pitchFamily="18" charset="0"/>
            </a:endParaRPr>
          </a:p>
          <a:p>
            <a:pPr algn="just"/>
            <a:r>
              <a:rPr lang="fr-FR" sz="2400" b="1" dirty="0" smtClean="0">
                <a:solidFill>
                  <a:schemeClr val="tx1"/>
                </a:solidFill>
                <a:latin typeface="Times New Roman" pitchFamily="18" charset="0"/>
                <a:cs typeface="Times New Roman" pitchFamily="18" charset="0"/>
              </a:rPr>
              <a:t>Nom de l’auteur, Initiale du prénom</a:t>
            </a:r>
            <a:r>
              <a:rPr lang="fr-FR" sz="2400" dirty="0" smtClean="0">
                <a:solidFill>
                  <a:schemeClr val="tx1"/>
                </a:solidFill>
                <a:latin typeface="Times New Roman" pitchFamily="18" charset="0"/>
                <a:cs typeface="Times New Roman" pitchFamily="18" charset="0"/>
              </a:rPr>
              <a:t>. (Année). Titre. Nature du document. Institution. Lieu. </a:t>
            </a:r>
          </a:p>
          <a:p>
            <a:pPr algn="just"/>
            <a:r>
              <a:rPr lang="fr-FR" sz="2400" dirty="0" smtClean="0">
                <a:solidFill>
                  <a:schemeClr val="tx1"/>
                </a:solidFill>
                <a:latin typeface="Times New Roman" pitchFamily="18" charset="0"/>
                <a:cs typeface="Times New Roman" pitchFamily="18" charset="0"/>
              </a:rPr>
              <a:t> </a:t>
            </a:r>
          </a:p>
          <a:p>
            <a:pPr algn="just"/>
            <a:r>
              <a:rPr lang="fr-FR" sz="2400" dirty="0" smtClean="0">
                <a:solidFill>
                  <a:schemeClr val="tx1"/>
                </a:solidFill>
                <a:latin typeface="Times New Roman" pitchFamily="18" charset="0"/>
                <a:cs typeface="Times New Roman" pitchFamily="18" charset="0"/>
              </a:rPr>
              <a:t> Exemple :</a:t>
            </a:r>
          </a:p>
          <a:p>
            <a:pPr algn="just"/>
            <a:endParaRPr lang="fr-FR" sz="2400" dirty="0" smtClean="0">
              <a:solidFill>
                <a:schemeClr val="tx1"/>
              </a:solidFill>
              <a:latin typeface="Times New Roman" pitchFamily="18" charset="0"/>
              <a:cs typeface="Times New Roman" pitchFamily="18" charset="0"/>
            </a:endParaRPr>
          </a:p>
          <a:p>
            <a:pPr algn="just"/>
            <a:r>
              <a:rPr lang="fr-FR" sz="2400" b="1" dirty="0" err="1" smtClean="0">
                <a:solidFill>
                  <a:schemeClr val="tx1"/>
                </a:solidFill>
                <a:latin typeface="Times New Roman" pitchFamily="18" charset="0"/>
                <a:cs typeface="Times New Roman" pitchFamily="18" charset="0"/>
              </a:rPr>
              <a:t>Fiorucci</a:t>
            </a:r>
            <a:r>
              <a:rPr lang="fr-FR" sz="2400" b="1" dirty="0" smtClean="0">
                <a:solidFill>
                  <a:schemeClr val="tx1"/>
                </a:solidFill>
                <a:latin typeface="Times New Roman" pitchFamily="18" charset="0"/>
                <a:cs typeface="Times New Roman" pitchFamily="18" charset="0"/>
              </a:rPr>
              <a:t>, S. </a:t>
            </a:r>
            <a:r>
              <a:rPr lang="fr-FR" sz="2400" dirty="0" smtClean="0">
                <a:solidFill>
                  <a:schemeClr val="tx1"/>
                </a:solidFill>
                <a:latin typeface="Times New Roman" pitchFamily="18" charset="0"/>
                <a:cs typeface="Times New Roman" pitchFamily="18" charset="0"/>
              </a:rPr>
              <a:t>(2006). Activités biologiques de composés   de la   famille   de   flavonoïdes : approches par des méthodes de chimie   quantique et   de   dynamique   moléculaire. Thèse de doctorat. Université de Nice. </a:t>
            </a:r>
          </a:p>
          <a:p>
            <a:pPr algn="just"/>
            <a:endParaRPr lang="fr-FR"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57158" y="1071546"/>
            <a:ext cx="8429684" cy="4000528"/>
          </a:xfrm>
          <a:prstGeom prst="roundRect">
            <a:avLst/>
          </a:prstGeom>
          <a:solidFill>
            <a:schemeClr val="accent6">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smtClean="0">
                <a:solidFill>
                  <a:schemeClr val="tx1"/>
                </a:solidFill>
                <a:latin typeface="Times New Roman" pitchFamily="18" charset="0"/>
                <a:cs typeface="Times New Roman" pitchFamily="18" charset="0"/>
              </a:rPr>
              <a:t>E/  Pour une référence prise sur un site internet</a:t>
            </a:r>
            <a:r>
              <a:rPr lang="fr-FR" sz="2400" dirty="0" smtClean="0">
                <a:solidFill>
                  <a:schemeClr val="tx1"/>
                </a:solidFill>
                <a:latin typeface="Times New Roman" pitchFamily="18" charset="0"/>
                <a:cs typeface="Times New Roman" pitchFamily="18" charset="0"/>
              </a:rPr>
              <a:t> (attention, source non vérifiée)</a:t>
            </a:r>
          </a:p>
          <a:p>
            <a:r>
              <a:rPr lang="fr-FR" sz="2400" dirty="0" smtClean="0">
                <a:solidFill>
                  <a:schemeClr val="tx1"/>
                </a:solidFill>
                <a:latin typeface="Times New Roman" pitchFamily="18" charset="0"/>
                <a:cs typeface="Times New Roman" pitchFamily="18" charset="0"/>
              </a:rPr>
              <a:t>Adresse complète du site et « de quoi il s’agit »</a:t>
            </a:r>
          </a:p>
          <a:p>
            <a:r>
              <a:rPr lang="fr-FR" sz="2400" dirty="0" smtClean="0">
                <a:solidFill>
                  <a:schemeClr val="tx1"/>
                </a:solidFill>
                <a:latin typeface="Times New Roman" pitchFamily="18" charset="0"/>
                <a:cs typeface="Times New Roman" pitchFamily="18" charset="0"/>
              </a:rPr>
              <a:t>Exemple :</a:t>
            </a:r>
          </a:p>
          <a:p>
            <a:r>
              <a:rPr lang="fr-FR" sz="2400" u="sng" dirty="0" smtClean="0">
                <a:solidFill>
                  <a:schemeClr val="tx1"/>
                </a:solidFill>
                <a:latin typeface="Times New Roman" pitchFamily="18" charset="0"/>
                <a:cs typeface="Times New Roman" pitchFamily="18" charset="0"/>
                <a:hlinkClick r:id="rId2"/>
              </a:rPr>
              <a:t>http://www.humans.be/physio2.html</a:t>
            </a:r>
            <a:r>
              <a:rPr lang="fr-FR" sz="2400" dirty="0" smtClean="0">
                <a:solidFill>
                  <a:schemeClr val="tx1"/>
                </a:solidFill>
                <a:latin typeface="Times New Roman" pitchFamily="18" charset="0"/>
                <a:cs typeface="Times New Roman" pitchFamily="18" charset="0"/>
              </a:rPr>
              <a:t> (notions physiologiques de base)</a:t>
            </a:r>
            <a:endParaRPr lang="fr-FR"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142900"/>
            <a:ext cx="8643966" cy="461665"/>
          </a:xfrm>
          <a:prstGeom prst="rect">
            <a:avLst/>
          </a:prstGeom>
          <a:noFill/>
        </p:spPr>
        <p:txBody>
          <a:bodyPr wrap="square" rtlCol="0">
            <a:spAutoFit/>
          </a:bodyPr>
          <a:lstStyle/>
          <a:p>
            <a:pPr algn="ctr"/>
            <a:r>
              <a:rPr lang="fr-FR" sz="2400" b="1" i="1" u="sng" dirty="0" smtClean="0">
                <a:solidFill>
                  <a:schemeClr val="accent1"/>
                </a:solidFill>
                <a:latin typeface="Times New Roman" pitchFamily="18" charset="0"/>
                <a:cs typeface="Times New Roman" pitchFamily="18" charset="0"/>
              </a:rPr>
              <a:t>Comment présenter un mémoire???</a:t>
            </a:r>
            <a:endParaRPr lang="fr-FR" sz="2400" b="1" i="1" u="sng" dirty="0">
              <a:solidFill>
                <a:schemeClr val="accent1"/>
              </a:solidFill>
              <a:latin typeface="Times New Roman" pitchFamily="18" charset="0"/>
              <a:cs typeface="Times New Roman" pitchFamily="18" charset="0"/>
            </a:endParaRPr>
          </a:p>
        </p:txBody>
      </p:sp>
      <p:sp>
        <p:nvSpPr>
          <p:cNvPr id="5" name="Rectangle à coins arrondis 4"/>
          <p:cNvSpPr/>
          <p:nvPr/>
        </p:nvSpPr>
        <p:spPr>
          <a:xfrm>
            <a:off x="0" y="357166"/>
            <a:ext cx="9144000" cy="6500834"/>
          </a:xfrm>
          <a:prstGeom prst="roundRect">
            <a:avLst/>
          </a:prstGeom>
          <a:solidFill>
            <a:schemeClr val="accent6">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buFont typeface="Wingdings" pitchFamily="2" charset="2"/>
              <a:buChar char="Ø"/>
            </a:pPr>
            <a:endParaRPr lang="fr-FR" sz="2000" dirty="0" smtClean="0">
              <a:solidFill>
                <a:schemeClr val="tx1"/>
              </a:solidFill>
              <a:latin typeface="Times New Roman" pitchFamily="18" charset="0"/>
              <a:cs typeface="Times New Roman" pitchFamily="18" charset="0"/>
            </a:endParaRPr>
          </a:p>
          <a:p>
            <a:pPr lvl="0" algn="just">
              <a:buFont typeface="Wingdings" pitchFamily="2" charset="2"/>
              <a:buChar char="Ø"/>
            </a:pPr>
            <a:r>
              <a:rPr lang="fr-FR" sz="2000" dirty="0" smtClean="0">
                <a:solidFill>
                  <a:schemeClr val="tx1"/>
                </a:solidFill>
                <a:latin typeface="Times New Roman" pitchFamily="18" charset="0"/>
                <a:cs typeface="Times New Roman" pitchFamily="18" charset="0"/>
              </a:rPr>
              <a:t>Les textes doivent être rédigés à </a:t>
            </a:r>
            <a:r>
              <a:rPr lang="fr-FR" sz="2000" b="1" dirty="0" smtClean="0">
                <a:solidFill>
                  <a:srgbClr val="FF0000"/>
                </a:solidFill>
                <a:latin typeface="Times New Roman" pitchFamily="18" charset="0"/>
                <a:cs typeface="Times New Roman" pitchFamily="18" charset="0"/>
              </a:rPr>
              <a:t>un interligne et demi </a:t>
            </a:r>
            <a:r>
              <a:rPr lang="fr-FR" sz="2000" dirty="0" smtClean="0">
                <a:solidFill>
                  <a:schemeClr val="tx1"/>
                </a:solidFill>
                <a:latin typeface="Times New Roman" pitchFamily="18" charset="0"/>
                <a:cs typeface="Times New Roman" pitchFamily="18" charset="0"/>
              </a:rPr>
              <a:t>sur un papier blanc </a:t>
            </a:r>
          </a:p>
          <a:p>
            <a:pPr lvl="0" algn="just">
              <a:buFont typeface="Wingdings" pitchFamily="2" charset="2"/>
              <a:buChar char="Ø"/>
            </a:pPr>
            <a:r>
              <a:rPr lang="fr-FR" sz="2000" dirty="0" smtClean="0">
                <a:solidFill>
                  <a:schemeClr val="tx1"/>
                </a:solidFill>
                <a:latin typeface="Times New Roman" pitchFamily="18" charset="0"/>
                <a:cs typeface="Times New Roman" pitchFamily="18" charset="0"/>
              </a:rPr>
              <a:t>Une police de caractère droit (</a:t>
            </a:r>
            <a:r>
              <a:rPr lang="fr-FR" sz="2000" dirty="0" smtClean="0">
                <a:solidFill>
                  <a:srgbClr val="FF0000"/>
                </a:solidFill>
                <a:latin typeface="Times New Roman" pitchFamily="18" charset="0"/>
                <a:cs typeface="Times New Roman" pitchFamily="18" charset="0"/>
              </a:rPr>
              <a:t>Times</a:t>
            </a:r>
            <a:r>
              <a:rPr lang="fr-FR" sz="2000" dirty="0" smtClean="0">
                <a:solidFill>
                  <a:schemeClr val="tx1"/>
                </a:solidFill>
                <a:latin typeface="Times New Roman" pitchFamily="18" charset="0"/>
                <a:cs typeface="Times New Roman" pitchFamily="18" charset="0"/>
              </a:rPr>
              <a:t>) de style </a:t>
            </a:r>
            <a:r>
              <a:rPr lang="fr-FR" sz="2000" dirty="0" smtClean="0">
                <a:solidFill>
                  <a:srgbClr val="FF0000"/>
                </a:solidFill>
                <a:latin typeface="Times New Roman" pitchFamily="18" charset="0"/>
                <a:cs typeface="Times New Roman" pitchFamily="18" charset="0"/>
              </a:rPr>
              <a:t>normal</a:t>
            </a:r>
            <a:r>
              <a:rPr lang="fr-FR" sz="2000" dirty="0" smtClean="0">
                <a:solidFill>
                  <a:schemeClr val="tx1"/>
                </a:solidFill>
                <a:latin typeface="Times New Roman" pitchFamily="18" charset="0"/>
                <a:cs typeface="Times New Roman" pitchFamily="18" charset="0"/>
              </a:rPr>
              <a:t> dont la taille est de </a:t>
            </a:r>
            <a:r>
              <a:rPr lang="fr-FR" sz="2000" b="1" dirty="0" smtClean="0">
                <a:solidFill>
                  <a:srgbClr val="FF0000"/>
                </a:solidFill>
                <a:latin typeface="Times New Roman" pitchFamily="18" charset="0"/>
                <a:cs typeface="Times New Roman" pitchFamily="18" charset="0"/>
              </a:rPr>
              <a:t>12 </a:t>
            </a:r>
            <a:r>
              <a:rPr lang="fr-FR" sz="2000" dirty="0" smtClean="0">
                <a:solidFill>
                  <a:schemeClr val="tx1"/>
                </a:solidFill>
                <a:latin typeface="Times New Roman" pitchFamily="18" charset="0"/>
                <a:cs typeface="Times New Roman" pitchFamily="18" charset="0"/>
              </a:rPr>
              <a:t>points et un texte </a:t>
            </a:r>
            <a:r>
              <a:rPr lang="fr-FR" sz="2000" dirty="0" smtClean="0">
                <a:solidFill>
                  <a:srgbClr val="FF0000"/>
                </a:solidFill>
                <a:latin typeface="Times New Roman" pitchFamily="18" charset="0"/>
                <a:cs typeface="Times New Roman" pitchFamily="18" charset="0"/>
              </a:rPr>
              <a:t>justifié</a:t>
            </a:r>
          </a:p>
          <a:p>
            <a:pPr lvl="0" algn="just">
              <a:buFont typeface="Wingdings" pitchFamily="2" charset="2"/>
              <a:buChar char="Ø"/>
            </a:pPr>
            <a:endParaRPr lang="fr-FR" sz="2000" dirty="0" smtClean="0">
              <a:solidFill>
                <a:schemeClr val="tx1"/>
              </a:solidFill>
              <a:latin typeface="Times New Roman" pitchFamily="18" charset="0"/>
              <a:cs typeface="Times New Roman" pitchFamily="18" charset="0"/>
            </a:endParaRPr>
          </a:p>
          <a:p>
            <a:pPr lvl="0" algn="just">
              <a:buFont typeface="Wingdings" pitchFamily="2" charset="2"/>
              <a:buChar char="Ø"/>
            </a:pPr>
            <a:r>
              <a:rPr lang="fr-FR" sz="2000" dirty="0" smtClean="0">
                <a:solidFill>
                  <a:schemeClr val="tx1"/>
                </a:solidFill>
                <a:latin typeface="Times New Roman" pitchFamily="18" charset="0"/>
                <a:cs typeface="Times New Roman" pitchFamily="18" charset="0"/>
              </a:rPr>
              <a:t>Les marges doivent être de </a:t>
            </a:r>
            <a:r>
              <a:rPr lang="fr-FR" sz="2000" dirty="0" smtClean="0">
                <a:solidFill>
                  <a:srgbClr val="FF0000"/>
                </a:solidFill>
                <a:latin typeface="Times New Roman" pitchFamily="18" charset="0"/>
                <a:cs typeface="Times New Roman" pitchFamily="18" charset="0"/>
              </a:rPr>
              <a:t>3 cm en haut et en bas et de 2.5 cm à droite et à gauche </a:t>
            </a:r>
            <a:r>
              <a:rPr lang="fr-FR" sz="2000" dirty="0" smtClean="0">
                <a:solidFill>
                  <a:schemeClr val="tx1"/>
                </a:solidFill>
                <a:latin typeface="Times New Roman" pitchFamily="18" charset="0"/>
                <a:cs typeface="Times New Roman" pitchFamily="18" charset="0"/>
              </a:rPr>
              <a:t>sauf si le document doit être relié, dans ce cas, la marge de gauche sera de </a:t>
            </a:r>
            <a:r>
              <a:rPr lang="fr-FR" sz="2000" dirty="0" smtClean="0">
                <a:solidFill>
                  <a:srgbClr val="FF0000"/>
                </a:solidFill>
                <a:latin typeface="Times New Roman" pitchFamily="18" charset="0"/>
                <a:cs typeface="Times New Roman" pitchFamily="18" charset="0"/>
              </a:rPr>
              <a:t>3.5 cm et celle de droite de 2.5 cm</a:t>
            </a:r>
          </a:p>
          <a:p>
            <a:pPr lvl="0" algn="just">
              <a:buFont typeface="Wingdings" pitchFamily="2" charset="2"/>
              <a:buChar char="Ø"/>
            </a:pPr>
            <a:endParaRPr lang="fr-FR" sz="2000" dirty="0" smtClean="0">
              <a:solidFill>
                <a:schemeClr val="tx1"/>
              </a:solidFill>
              <a:latin typeface="Times New Roman" pitchFamily="18" charset="0"/>
              <a:cs typeface="Times New Roman" pitchFamily="18" charset="0"/>
            </a:endParaRPr>
          </a:p>
          <a:p>
            <a:pPr lvl="0" algn="just">
              <a:buFont typeface="Wingdings" pitchFamily="2" charset="2"/>
              <a:buChar char="Ø"/>
            </a:pPr>
            <a:r>
              <a:rPr lang="fr-FR" sz="2000" dirty="0" smtClean="0">
                <a:solidFill>
                  <a:schemeClr val="tx1"/>
                </a:solidFill>
                <a:latin typeface="Times New Roman" pitchFamily="18" charset="0"/>
                <a:cs typeface="Times New Roman" pitchFamily="18" charset="0"/>
              </a:rPr>
              <a:t>Les titres des sections sont mis en évidence de manière uniforme tout au long du texte</a:t>
            </a:r>
          </a:p>
          <a:p>
            <a:pPr lvl="0" algn="just">
              <a:buFont typeface="Wingdings" pitchFamily="2" charset="2"/>
              <a:buChar char="Ø"/>
            </a:pPr>
            <a:endParaRPr lang="fr-FR" sz="2000" dirty="0" smtClean="0">
              <a:solidFill>
                <a:schemeClr val="tx1"/>
              </a:solidFill>
              <a:latin typeface="Times New Roman" pitchFamily="18" charset="0"/>
              <a:cs typeface="Times New Roman" pitchFamily="18" charset="0"/>
            </a:endParaRPr>
          </a:p>
          <a:p>
            <a:pPr lvl="0" algn="just">
              <a:buFont typeface="Wingdings" pitchFamily="2" charset="2"/>
              <a:buChar char="Ø"/>
            </a:pPr>
            <a:r>
              <a:rPr lang="fr-FR" sz="2000" dirty="0" smtClean="0">
                <a:solidFill>
                  <a:schemeClr val="tx1"/>
                </a:solidFill>
                <a:latin typeface="Times New Roman" pitchFamily="18" charset="0"/>
                <a:cs typeface="Times New Roman" pitchFamily="18" charset="0"/>
              </a:rPr>
              <a:t>Il faut respecter les règles de ponctuation</a:t>
            </a:r>
          </a:p>
          <a:p>
            <a:pPr lvl="0" algn="just">
              <a:buFont typeface="Wingdings" pitchFamily="2" charset="2"/>
              <a:buChar char="Ø"/>
            </a:pPr>
            <a:endParaRPr lang="fr-FR" sz="2000" dirty="0" smtClean="0">
              <a:solidFill>
                <a:schemeClr val="tx1"/>
              </a:solidFill>
              <a:latin typeface="Times New Roman" pitchFamily="18" charset="0"/>
              <a:cs typeface="Times New Roman" pitchFamily="18" charset="0"/>
            </a:endParaRPr>
          </a:p>
          <a:p>
            <a:pPr lvl="0" algn="just">
              <a:buFont typeface="Wingdings" pitchFamily="2" charset="2"/>
              <a:buChar char="Ø"/>
            </a:pPr>
            <a:r>
              <a:rPr lang="fr-FR" sz="2000" dirty="0" smtClean="0">
                <a:solidFill>
                  <a:schemeClr val="tx1"/>
                </a:solidFill>
                <a:latin typeface="Times New Roman" pitchFamily="18" charset="0"/>
                <a:cs typeface="Times New Roman" pitchFamily="18" charset="0"/>
              </a:rPr>
              <a:t>Les pages portant un titre comme la page de titre, les résumés, l’avant propos, l’introduction, le titre d’un chapitre sur une page distincte ne sont pas numérotés, mais sont compté dans la pagination.</a:t>
            </a:r>
          </a:p>
          <a:p>
            <a:pPr lvl="0" algn="just">
              <a:buFont typeface="Wingdings" pitchFamily="2" charset="2"/>
              <a:buChar char="Ø"/>
            </a:pPr>
            <a:endParaRPr lang="fr-FR" sz="2000" dirty="0" smtClean="0">
              <a:solidFill>
                <a:schemeClr val="tx1"/>
              </a:solidFill>
              <a:latin typeface="Times New Roman" pitchFamily="18" charset="0"/>
              <a:cs typeface="Times New Roman" pitchFamily="18" charset="0"/>
            </a:endParaRPr>
          </a:p>
          <a:p>
            <a:pPr lvl="0" algn="just">
              <a:buFont typeface="Wingdings" pitchFamily="2" charset="2"/>
              <a:buChar char="Ø"/>
            </a:pPr>
            <a:r>
              <a:rPr lang="fr-FR" sz="2000" dirty="0" smtClean="0">
                <a:solidFill>
                  <a:schemeClr val="tx1"/>
                </a:solidFill>
                <a:latin typeface="Times New Roman" pitchFamily="18" charset="0"/>
                <a:cs typeface="Times New Roman" pitchFamily="18" charset="0"/>
              </a:rPr>
              <a:t>Dans la nomenclature des sciences de la vie, le genre et l’espèce s’écrivent en italique avec une majuscule au genre et une minuscule à l’espèce. Exemple : </a:t>
            </a:r>
            <a:r>
              <a:rPr lang="fr-FR" sz="2000" i="1" dirty="0" smtClean="0">
                <a:solidFill>
                  <a:schemeClr val="tx1"/>
                </a:solidFill>
                <a:latin typeface="Times New Roman" pitchFamily="18" charset="0"/>
                <a:cs typeface="Times New Roman" pitchFamily="18" charset="0"/>
              </a:rPr>
              <a:t>Homo sapiens</a:t>
            </a:r>
            <a:r>
              <a:rPr lang="fr-FR" sz="2000" dirty="0" smtClean="0">
                <a:solidFill>
                  <a:schemeClr val="tx1"/>
                </a:solidFill>
                <a:latin typeface="Times New Roman" pitchFamily="18" charset="0"/>
                <a:cs typeface="Times New Roman" pitchFamily="18" charset="0"/>
              </a:rPr>
              <a:t>.</a:t>
            </a:r>
          </a:p>
          <a:p>
            <a:endParaRPr lang="fr-FR"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428604"/>
            <a:ext cx="6870214"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Université Constantine 1</a:t>
            </a:r>
          </a:p>
          <a:p>
            <a:pPr algn="ctr"/>
            <a:r>
              <a:rPr lang="fr-FR"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Faculté SNV</a:t>
            </a:r>
          </a:p>
          <a:p>
            <a:pPr algn="ctr"/>
            <a:r>
              <a:rPr lang="fr-FR"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1</a:t>
            </a:r>
            <a:r>
              <a:rPr lang="fr-FR" sz="3600" b="1" cap="all" spc="0" baseline="300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ère</a:t>
            </a:r>
            <a:r>
              <a:rPr lang="fr-FR"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année tronc commun</a:t>
            </a:r>
            <a:endParaRPr lang="fr-FR"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Rectangle 4"/>
          <p:cNvSpPr/>
          <p:nvPr/>
        </p:nvSpPr>
        <p:spPr>
          <a:xfrm>
            <a:off x="0" y="3105693"/>
            <a:ext cx="9144000" cy="1938992"/>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Cours TCE (</a:t>
            </a:r>
            <a:r>
              <a:rPr lang="fr-FR"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T</a:t>
            </a:r>
            <a:r>
              <a:rPr lang="fr-F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echniques d’</a:t>
            </a:r>
            <a:r>
              <a:rPr lang="fr-FR" sz="4000" b="1" cap="all"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e</a:t>
            </a:r>
            <a:r>
              <a:rPr lang="fr-F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xpression et de </a:t>
            </a:r>
            <a:r>
              <a:rPr lang="fr-FR" sz="4000" b="1" cap="all"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c</a:t>
            </a:r>
            <a:r>
              <a:rPr lang="fr-F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ommunication </a:t>
            </a: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a:t>
            </a:r>
            <a:endParaRPr lang="fr-FR"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6" name="Rectangle 5"/>
          <p:cNvSpPr/>
          <p:nvPr/>
        </p:nvSpPr>
        <p:spPr>
          <a:xfrm>
            <a:off x="5000628" y="6000768"/>
            <a:ext cx="4006418" cy="40011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2000" b="1" cap="all" spc="0" dirty="0" smtClean="0">
                <a:ln w="0"/>
                <a:effectLst>
                  <a:reflection blurRad="12700" stA="50000" endPos="50000" dist="5000" dir="5400000" sy="-100000" rotWithShape="0"/>
                </a:effectLst>
                <a:latin typeface="Times New Roman" pitchFamily="18" charset="0"/>
                <a:cs typeface="Times New Roman" pitchFamily="18" charset="0"/>
              </a:rPr>
              <a:t>Présenté  par : Dr. </a:t>
            </a:r>
            <a:r>
              <a:rPr lang="fr-FR" sz="2000" b="1" cap="all" spc="0" dirty="0" err="1" smtClean="0">
                <a:ln w="0"/>
                <a:effectLst>
                  <a:reflection blurRad="12700" stA="50000" endPos="50000" dist="5000" dir="5400000" sy="-100000" rotWithShape="0"/>
                </a:effectLst>
                <a:latin typeface="Times New Roman" pitchFamily="18" charset="0"/>
                <a:cs typeface="Times New Roman" pitchFamily="18" charset="0"/>
              </a:rPr>
              <a:t>zeghad</a:t>
            </a:r>
            <a:endParaRPr lang="fr-FR" sz="2000" b="1" cap="all" spc="0" dirty="0">
              <a:ln w="0"/>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506536"/>
            <a:ext cx="7572428"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Plan du cours de TCE</a:t>
            </a:r>
            <a:endParaRPr lang="fr-FR"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grpSp>
        <p:nvGrpSpPr>
          <p:cNvPr id="5" name="Groupe 41"/>
          <p:cNvGrpSpPr/>
          <p:nvPr/>
        </p:nvGrpSpPr>
        <p:grpSpPr>
          <a:xfrm>
            <a:off x="1680717" y="2071678"/>
            <a:ext cx="4786346" cy="642942"/>
            <a:chOff x="478229" y="3314671"/>
            <a:chExt cx="4144421" cy="1285440"/>
          </a:xfrm>
          <a:solidFill>
            <a:srgbClr val="FFC000"/>
          </a:solidFill>
          <a:scene3d>
            <a:camera prst="orthographicFront"/>
            <a:lightRig rig="threePt" dir="t">
              <a:rot lat="0" lon="0" rev="7500000"/>
            </a:lightRig>
          </a:scene3d>
        </p:grpSpPr>
        <p:sp>
          <p:nvSpPr>
            <p:cNvPr id="6" name="Rectangle à coins arrondis 5"/>
            <p:cNvSpPr/>
            <p:nvPr/>
          </p:nvSpPr>
          <p:spPr>
            <a:xfrm>
              <a:off x="478229" y="3314671"/>
              <a:ext cx="4144421" cy="1285440"/>
            </a:xfrm>
            <a:prstGeom prst="roundRect">
              <a:avLst>
                <a:gd name="adj" fmla="val 10000"/>
              </a:avLst>
            </a:prstGeom>
            <a:grpFill/>
            <a:sp3d z="152400" extrusionH="63500" prstMaterial="dkEdge">
              <a:bevelT w="125400" h="36350" prst="relaxedInset"/>
              <a:contourClr>
                <a:schemeClr val="bg1"/>
              </a:contourClr>
            </a:sp3d>
          </p:spPr>
          <p:style>
            <a:lnRef idx="1">
              <a:schemeClr val="dk2">
                <a:hueOff val="0"/>
                <a:satOff val="0"/>
                <a:lumOff val="0"/>
                <a:alphaOff val="0"/>
              </a:schemeClr>
            </a:lnRef>
            <a:fillRef idx="1">
              <a:schemeClr val="lt2">
                <a:alpha val="90000"/>
                <a:hueOff val="0"/>
                <a:satOff val="0"/>
                <a:lumOff val="0"/>
                <a:alphaOff val="0"/>
              </a:schemeClr>
            </a:fillRef>
            <a:effectRef idx="2">
              <a:schemeClr val="lt2">
                <a:alpha val="90000"/>
                <a:hueOff val="0"/>
                <a:satOff val="0"/>
                <a:lumOff val="0"/>
                <a:alphaOff val="0"/>
              </a:schemeClr>
            </a:effectRef>
            <a:fontRef idx="minor">
              <a:schemeClr val="dk1">
                <a:hueOff val="0"/>
                <a:satOff val="0"/>
                <a:lumOff val="0"/>
                <a:alphaOff val="0"/>
              </a:schemeClr>
            </a:fontRef>
          </p:style>
        </p:sp>
        <p:sp>
          <p:nvSpPr>
            <p:cNvPr id="7" name="Rectangle 6"/>
            <p:cNvSpPr/>
            <p:nvPr/>
          </p:nvSpPr>
          <p:spPr>
            <a:xfrm>
              <a:off x="515878" y="3566240"/>
              <a:ext cx="4069123" cy="891044"/>
            </a:xfrm>
            <a:prstGeom prst="rect">
              <a:avLst/>
            </a:prstGeom>
            <a:grpFill/>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eaLnBrk="0" hangingPunct="0">
                <a:lnSpc>
                  <a:spcPct val="90000"/>
                </a:lnSpc>
                <a:spcAft>
                  <a:spcPct val="35000"/>
                </a:spcAft>
                <a:defRPr/>
              </a:pPr>
              <a:r>
                <a:rPr lang="fr-FR" sz="2400" b="1" i="1" dirty="0" smtClean="0">
                  <a:latin typeface="Times New Roman" pitchFamily="18" charset="0"/>
                  <a:cs typeface="Times New Roman" pitchFamily="18" charset="0"/>
                </a:rPr>
                <a:t>Terminologie scientifique </a:t>
              </a:r>
              <a:endParaRPr lang="fr-FR" sz="2400" b="1" i="1" dirty="0">
                <a:latin typeface="Times New Roman" pitchFamily="18" charset="0"/>
                <a:cs typeface="Times New Roman" pitchFamily="18" charset="0"/>
              </a:endParaRPr>
            </a:p>
          </p:txBody>
        </p:sp>
      </p:grpSp>
      <p:grpSp>
        <p:nvGrpSpPr>
          <p:cNvPr id="11" name="Groupe 10"/>
          <p:cNvGrpSpPr/>
          <p:nvPr/>
        </p:nvGrpSpPr>
        <p:grpSpPr>
          <a:xfrm rot="16200000">
            <a:off x="697467" y="1659931"/>
            <a:ext cx="500066" cy="1466434"/>
            <a:chOff x="0" y="707"/>
            <a:chExt cx="926489" cy="1323556"/>
          </a:xfrm>
          <a:solidFill>
            <a:srgbClr val="FFC000"/>
          </a:solidFill>
          <a:scene3d>
            <a:camera prst="orthographicFront"/>
            <a:lightRig rig="flat" dir="t"/>
          </a:scene3d>
        </p:grpSpPr>
        <p:sp>
          <p:nvSpPr>
            <p:cNvPr id="12" name="Chevron 11"/>
            <p:cNvSpPr/>
            <p:nvPr/>
          </p:nvSpPr>
          <p:spPr>
            <a:xfrm rot="5400000">
              <a:off x="-198533" y="199240"/>
              <a:ext cx="1323556" cy="926489"/>
            </a:xfrm>
            <a:prstGeom prst="chevron">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3" name="Chevron 4"/>
            <p:cNvSpPr/>
            <p:nvPr/>
          </p:nvSpPr>
          <p:spPr>
            <a:xfrm rot="16200000">
              <a:off x="178239" y="495278"/>
              <a:ext cx="714379" cy="514962"/>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000" b="1" kern="1200" dirty="0" smtClean="0">
                  <a:latin typeface="Times New Roman" pitchFamily="18" charset="0"/>
                  <a:cs typeface="Times New Roman" pitchFamily="18" charset="0"/>
                </a:rPr>
                <a:t> </a:t>
              </a:r>
              <a:r>
                <a:rPr lang="fr-FR" sz="2000" b="1" kern="1200" dirty="0" smtClean="0">
                  <a:solidFill>
                    <a:schemeClr val="tx1"/>
                  </a:solidFill>
                  <a:latin typeface="Times New Roman" pitchFamily="18" charset="0"/>
                  <a:cs typeface="Times New Roman" pitchFamily="18" charset="0"/>
                </a:rPr>
                <a:t>I</a:t>
              </a:r>
              <a:endParaRPr lang="fr-FR" sz="2000" b="1" kern="1200" dirty="0">
                <a:solidFill>
                  <a:schemeClr val="tx1"/>
                </a:solidFill>
                <a:latin typeface="Times New Roman" pitchFamily="18" charset="0"/>
                <a:cs typeface="Times New Roman" pitchFamily="18" charset="0"/>
              </a:endParaRPr>
            </a:p>
          </p:txBody>
        </p:sp>
      </p:grpSp>
      <p:sp>
        <p:nvSpPr>
          <p:cNvPr id="18" name="Rectangle à coins arrondis 17"/>
          <p:cNvSpPr/>
          <p:nvPr/>
        </p:nvSpPr>
        <p:spPr>
          <a:xfrm>
            <a:off x="2680848" y="3214686"/>
            <a:ext cx="5540646" cy="642942"/>
          </a:xfrm>
          <a:prstGeom prst="roundRect">
            <a:avLst>
              <a:gd name="adj" fmla="val 10000"/>
            </a:avLst>
          </a:prstGeom>
          <a:solidFill>
            <a:schemeClr val="tx1">
              <a:lumMod val="50000"/>
              <a:lumOff val="50000"/>
            </a:schemeClr>
          </a:solidFill>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dk2">
              <a:hueOff val="0"/>
              <a:satOff val="0"/>
              <a:lumOff val="0"/>
              <a:alphaOff val="0"/>
            </a:schemeClr>
          </a:lnRef>
          <a:fillRef idx="1">
            <a:schemeClr val="lt2">
              <a:alpha val="90000"/>
              <a:hueOff val="0"/>
              <a:satOff val="0"/>
              <a:lumOff val="0"/>
              <a:alphaOff val="0"/>
            </a:schemeClr>
          </a:fillRef>
          <a:effectRef idx="2">
            <a:schemeClr val="lt2">
              <a:alpha val="90000"/>
              <a:hueOff val="0"/>
              <a:satOff val="0"/>
              <a:lumOff val="0"/>
              <a:alphaOff val="0"/>
            </a:schemeClr>
          </a:effectRef>
          <a:fontRef idx="minor">
            <a:schemeClr val="dk1">
              <a:hueOff val="0"/>
              <a:satOff val="0"/>
              <a:lumOff val="0"/>
              <a:alphaOff val="0"/>
            </a:schemeClr>
          </a:fontRef>
        </p:style>
      </p:sp>
      <p:grpSp>
        <p:nvGrpSpPr>
          <p:cNvPr id="20" name="Groupe 19"/>
          <p:cNvGrpSpPr/>
          <p:nvPr/>
        </p:nvGrpSpPr>
        <p:grpSpPr>
          <a:xfrm rot="16200000">
            <a:off x="1697598" y="2802939"/>
            <a:ext cx="500066" cy="1466434"/>
            <a:chOff x="0" y="707"/>
            <a:chExt cx="926489" cy="1323556"/>
          </a:xfrm>
          <a:solidFill>
            <a:schemeClr val="tx1">
              <a:lumMod val="50000"/>
              <a:lumOff val="50000"/>
            </a:schemeClr>
          </a:solidFill>
          <a:scene3d>
            <a:camera prst="orthographicFront"/>
            <a:lightRig rig="flat" dir="t"/>
          </a:scene3d>
        </p:grpSpPr>
        <p:sp>
          <p:nvSpPr>
            <p:cNvPr id="21" name="Chevron 20"/>
            <p:cNvSpPr/>
            <p:nvPr/>
          </p:nvSpPr>
          <p:spPr>
            <a:xfrm rot="5400000">
              <a:off x="-198533" y="199240"/>
              <a:ext cx="1323556" cy="926489"/>
            </a:xfrm>
            <a:prstGeom prst="chevron">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22" name="Chevron 4"/>
            <p:cNvSpPr/>
            <p:nvPr/>
          </p:nvSpPr>
          <p:spPr>
            <a:xfrm rot="16200000">
              <a:off x="178239" y="495278"/>
              <a:ext cx="714379" cy="514962"/>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000" b="1" dirty="0" smtClean="0">
                  <a:solidFill>
                    <a:schemeClr val="tx1"/>
                  </a:solidFill>
                  <a:latin typeface="Times New Roman" pitchFamily="18" charset="0"/>
                  <a:cs typeface="Times New Roman" pitchFamily="18" charset="0"/>
                </a:rPr>
                <a:t> II</a:t>
              </a:r>
              <a:endParaRPr lang="fr-FR" sz="2000" b="1" dirty="0">
                <a:solidFill>
                  <a:schemeClr val="tx1"/>
                </a:solidFill>
                <a:latin typeface="Times New Roman" pitchFamily="18" charset="0"/>
                <a:cs typeface="Times New Roman" pitchFamily="18" charset="0"/>
              </a:endParaRPr>
            </a:p>
          </p:txBody>
        </p:sp>
      </p:grpSp>
      <p:grpSp>
        <p:nvGrpSpPr>
          <p:cNvPr id="23" name="Groupe 41"/>
          <p:cNvGrpSpPr/>
          <p:nvPr/>
        </p:nvGrpSpPr>
        <p:grpSpPr>
          <a:xfrm>
            <a:off x="3609542" y="4500570"/>
            <a:ext cx="5177300" cy="1000132"/>
            <a:chOff x="478229" y="3314671"/>
            <a:chExt cx="4144421" cy="1285440"/>
          </a:xfrm>
          <a:solidFill>
            <a:srgbClr val="99CCFF"/>
          </a:solidFill>
          <a:scene3d>
            <a:camera prst="orthographicFront"/>
            <a:lightRig rig="threePt" dir="t">
              <a:rot lat="0" lon="0" rev="7500000"/>
            </a:lightRig>
          </a:scene3d>
        </p:grpSpPr>
        <p:sp>
          <p:nvSpPr>
            <p:cNvPr id="24" name="Rectangle à coins arrondis 23"/>
            <p:cNvSpPr/>
            <p:nvPr/>
          </p:nvSpPr>
          <p:spPr>
            <a:xfrm>
              <a:off x="478229" y="3314671"/>
              <a:ext cx="4144421" cy="1285440"/>
            </a:xfrm>
            <a:prstGeom prst="roundRect">
              <a:avLst>
                <a:gd name="adj" fmla="val 10000"/>
              </a:avLst>
            </a:prstGeom>
            <a:grpFill/>
            <a:sp3d z="152400" extrusionH="63500" prstMaterial="dkEdge">
              <a:bevelT w="125400" h="36350" prst="relaxedInset"/>
              <a:contourClr>
                <a:schemeClr val="bg1"/>
              </a:contourClr>
            </a:sp3d>
          </p:spPr>
          <p:style>
            <a:lnRef idx="1">
              <a:schemeClr val="dk2">
                <a:hueOff val="0"/>
                <a:satOff val="0"/>
                <a:lumOff val="0"/>
                <a:alphaOff val="0"/>
              </a:schemeClr>
            </a:lnRef>
            <a:fillRef idx="1">
              <a:schemeClr val="lt2">
                <a:alpha val="90000"/>
                <a:hueOff val="0"/>
                <a:satOff val="0"/>
                <a:lumOff val="0"/>
                <a:alphaOff val="0"/>
              </a:schemeClr>
            </a:fillRef>
            <a:effectRef idx="2">
              <a:schemeClr val="lt2">
                <a:alpha val="90000"/>
                <a:hueOff val="0"/>
                <a:satOff val="0"/>
                <a:lumOff val="0"/>
                <a:alphaOff val="0"/>
              </a:schemeClr>
            </a:effectRef>
            <a:fontRef idx="minor">
              <a:schemeClr val="dk1">
                <a:hueOff val="0"/>
                <a:satOff val="0"/>
                <a:lumOff val="0"/>
                <a:alphaOff val="0"/>
              </a:schemeClr>
            </a:fontRef>
          </p:style>
        </p:sp>
        <p:sp>
          <p:nvSpPr>
            <p:cNvPr id="25" name="Rectangle 24"/>
            <p:cNvSpPr/>
            <p:nvPr/>
          </p:nvSpPr>
          <p:spPr>
            <a:xfrm>
              <a:off x="515878" y="3566240"/>
              <a:ext cx="4069123" cy="891044"/>
            </a:xfrm>
            <a:prstGeom prst="rect">
              <a:avLst/>
            </a:prstGeom>
            <a:grpFill/>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eaLnBrk="0" hangingPunct="0">
                <a:lnSpc>
                  <a:spcPct val="90000"/>
                </a:lnSpc>
                <a:spcAft>
                  <a:spcPct val="35000"/>
                </a:spcAft>
                <a:defRPr/>
              </a:pPr>
              <a:endParaRPr lang="fr-FR" sz="2400" b="1" i="1" dirty="0">
                <a:latin typeface="Times New Roman" pitchFamily="18" charset="0"/>
                <a:cs typeface="Times New Roman" pitchFamily="18" charset="0"/>
              </a:endParaRPr>
            </a:p>
          </p:txBody>
        </p:sp>
      </p:grpSp>
      <p:grpSp>
        <p:nvGrpSpPr>
          <p:cNvPr id="26" name="Groupe 25"/>
          <p:cNvGrpSpPr/>
          <p:nvPr/>
        </p:nvGrpSpPr>
        <p:grpSpPr>
          <a:xfrm rot="16200000">
            <a:off x="2626292" y="4374576"/>
            <a:ext cx="500066" cy="1466434"/>
            <a:chOff x="0" y="707"/>
            <a:chExt cx="926489" cy="1323556"/>
          </a:xfrm>
          <a:solidFill>
            <a:srgbClr val="99CCFF"/>
          </a:solidFill>
          <a:scene3d>
            <a:camera prst="orthographicFront"/>
            <a:lightRig rig="flat" dir="t"/>
          </a:scene3d>
        </p:grpSpPr>
        <p:sp>
          <p:nvSpPr>
            <p:cNvPr id="27" name="Chevron 26"/>
            <p:cNvSpPr/>
            <p:nvPr/>
          </p:nvSpPr>
          <p:spPr>
            <a:xfrm rot="5400000">
              <a:off x="-198533" y="199240"/>
              <a:ext cx="1323556" cy="926489"/>
            </a:xfrm>
            <a:prstGeom prst="chevron">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28" name="Chevron 4"/>
            <p:cNvSpPr/>
            <p:nvPr/>
          </p:nvSpPr>
          <p:spPr>
            <a:xfrm rot="16200000">
              <a:off x="178239" y="495278"/>
              <a:ext cx="714379" cy="514962"/>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000" b="1" dirty="0" smtClean="0">
                  <a:solidFill>
                    <a:schemeClr val="tx1"/>
                  </a:solidFill>
                  <a:latin typeface="Times New Roman" pitchFamily="18" charset="0"/>
                  <a:cs typeface="Times New Roman" pitchFamily="18" charset="0"/>
                </a:rPr>
                <a:t> III</a:t>
              </a:r>
              <a:endParaRPr lang="fr-FR" sz="2000" b="1" dirty="0">
                <a:solidFill>
                  <a:schemeClr val="tx1"/>
                </a:solidFill>
                <a:latin typeface="Times New Roman" pitchFamily="18" charset="0"/>
                <a:cs typeface="Times New Roman" pitchFamily="18" charset="0"/>
              </a:endParaRPr>
            </a:p>
          </p:txBody>
        </p:sp>
      </p:grpSp>
      <p:sp>
        <p:nvSpPr>
          <p:cNvPr id="29" name="Rectangle 28"/>
          <p:cNvSpPr/>
          <p:nvPr/>
        </p:nvSpPr>
        <p:spPr>
          <a:xfrm>
            <a:off x="2818965" y="3357562"/>
            <a:ext cx="5188215" cy="424732"/>
          </a:xfrm>
          <a:prstGeom prst="rect">
            <a:avLst/>
          </a:prstGeom>
        </p:spPr>
        <p:txBody>
          <a:bodyPr wrap="none">
            <a:spAutoFit/>
          </a:bodyPr>
          <a:lstStyle/>
          <a:p>
            <a:pPr algn="ctr" defTabSz="1066800" eaLnBrk="0" hangingPunct="0">
              <a:lnSpc>
                <a:spcPct val="90000"/>
              </a:lnSpc>
              <a:spcAft>
                <a:spcPct val="35000"/>
              </a:spcAft>
              <a:defRPr/>
            </a:pPr>
            <a:r>
              <a:rPr lang="fr-FR" sz="2400" b="1" i="1" dirty="0" smtClean="0">
                <a:solidFill>
                  <a:schemeClr val="dk1">
                    <a:hueOff val="0"/>
                    <a:satOff val="0"/>
                    <a:lumOff val="0"/>
                    <a:alphaOff val="0"/>
                  </a:schemeClr>
                </a:solidFill>
                <a:latin typeface="Times New Roman" pitchFamily="18" charset="0"/>
                <a:cs typeface="Times New Roman" pitchFamily="18" charset="0"/>
              </a:rPr>
              <a:t>Techniques d’expression écrite et orale </a:t>
            </a:r>
          </a:p>
        </p:txBody>
      </p:sp>
      <p:sp>
        <p:nvSpPr>
          <p:cNvPr id="30" name="Rectangle 29"/>
          <p:cNvSpPr/>
          <p:nvPr/>
        </p:nvSpPr>
        <p:spPr>
          <a:xfrm>
            <a:off x="3786182" y="4692153"/>
            <a:ext cx="4808720" cy="594235"/>
          </a:xfrm>
          <a:prstGeom prst="rect">
            <a:avLst/>
          </a:prstGeom>
          <a:solidFill>
            <a:srgbClr val="99CCFF"/>
          </a:solidFill>
          <a:scene3d>
            <a:camera prst="orthographicFront"/>
            <a:lightRig rig="threePt" dir="t">
              <a:rot lat="0" lon="0" rev="7500000"/>
            </a:lightRig>
          </a:scene3d>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eaLnBrk="0" hangingPunct="0">
              <a:lnSpc>
                <a:spcPct val="90000"/>
              </a:lnSpc>
              <a:spcAft>
                <a:spcPct val="35000"/>
              </a:spcAft>
              <a:defRPr/>
            </a:pPr>
            <a:r>
              <a:rPr lang="fr-FR" sz="2400" b="1" i="1" dirty="0" smtClean="0">
                <a:latin typeface="Times New Roman" pitchFamily="18" charset="0"/>
                <a:cs typeface="Times New Roman" pitchFamily="18" charset="0"/>
              </a:rPr>
              <a:t>Expression et communication scientifique </a:t>
            </a:r>
            <a:endParaRPr lang="fr-FR" sz="2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1380" y="2935428"/>
            <a:ext cx="8825172"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I/ Terminologie scientifique </a:t>
            </a:r>
            <a:endParaRPr lang="fr-FR"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42910" y="214290"/>
            <a:ext cx="2428892" cy="6500834"/>
          </a:xfrm>
          <a:prstGeom prst="round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Biologie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Géologie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Biologie végétale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Parasitologie </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Biologie animale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Biophysique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Biochimie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Microbiologie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Immunologie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Génétique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Histologie </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Morphologie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Anatomie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Pédologie </a:t>
            </a:r>
          </a:p>
        </p:txBody>
      </p:sp>
      <p:sp>
        <p:nvSpPr>
          <p:cNvPr id="5" name="Rectangle à coins arrondis 4"/>
          <p:cNvSpPr/>
          <p:nvPr/>
        </p:nvSpPr>
        <p:spPr>
          <a:xfrm>
            <a:off x="3357554" y="214314"/>
            <a:ext cx="2357454" cy="6500834"/>
          </a:xfrm>
          <a:prstGeom prst="roundRect">
            <a:avLst/>
          </a:prstGeom>
          <a:solidFill>
            <a:srgbClr val="FF9933"/>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Cellule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Tissu</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Organe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Organite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Noyau </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ADN</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ARN</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ATP</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Mutation</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Mitose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Méiose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Eucaryotes</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Procaryotes</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Protéine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Enzyme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Hormone</a:t>
            </a:r>
          </a:p>
          <a:p>
            <a:pPr algn="just">
              <a:buFont typeface="Wingdings" pitchFamily="2" charset="2"/>
              <a:buChar char="ü"/>
            </a:pPr>
            <a:endParaRPr lang="fr-FR" sz="2400" b="1" i="1" dirty="0" smtClean="0">
              <a:solidFill>
                <a:schemeClr val="dk1">
                  <a:hueOff val="0"/>
                  <a:satOff val="0"/>
                  <a:lumOff val="0"/>
                  <a:alphaOff val="0"/>
                </a:schemeClr>
              </a:solidFill>
              <a:latin typeface="Times New Roman" pitchFamily="18" charset="0"/>
              <a:cs typeface="Times New Roman" pitchFamily="18" charset="0"/>
            </a:endParaRPr>
          </a:p>
        </p:txBody>
      </p:sp>
      <p:sp>
        <p:nvSpPr>
          <p:cNvPr id="6" name="Rectangle à coins arrondis 5"/>
          <p:cNvSpPr/>
          <p:nvPr/>
        </p:nvSpPr>
        <p:spPr>
          <a:xfrm>
            <a:off x="6000760" y="214314"/>
            <a:ext cx="2571768" cy="6500834"/>
          </a:xfrm>
          <a:prstGeom prst="roundRect">
            <a:avLst/>
          </a:prstGeom>
          <a:solidFill>
            <a:srgbClr val="99FF33"/>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Haploïde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Diploïde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Aérobie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Anaérobie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Métabolisme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Herbivore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 Carnivore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Sol </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Végétation</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Milieu homogène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Milieu Stérile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pH</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Milieu acide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Milieu neutre</a:t>
            </a:r>
          </a:p>
          <a:p>
            <a:pPr algn="just">
              <a:buFont typeface="Wingdings" pitchFamily="2" charset="2"/>
              <a:buChar char="ü"/>
            </a:pPr>
            <a:r>
              <a:rPr lang="fr-FR" sz="2400" b="1" i="1" dirty="0" smtClean="0">
                <a:solidFill>
                  <a:schemeClr val="dk1">
                    <a:hueOff val="0"/>
                    <a:satOff val="0"/>
                    <a:lumOff val="0"/>
                    <a:alphaOff val="0"/>
                  </a:schemeClr>
                </a:solidFill>
                <a:latin typeface="Times New Roman" pitchFamily="18" charset="0"/>
                <a:cs typeface="Times New Roman" pitchFamily="18" charset="0"/>
              </a:rPr>
              <a:t>Milieu basique</a:t>
            </a:r>
          </a:p>
          <a:p>
            <a:pPr algn="just">
              <a:buFont typeface="Wingdings" pitchFamily="2" charset="2"/>
              <a:buChar char="ü"/>
            </a:pPr>
            <a:endParaRPr lang="fr-FR" sz="2400" b="1" i="1" dirty="0" smtClean="0">
              <a:solidFill>
                <a:schemeClr val="dk1">
                  <a:hueOff val="0"/>
                  <a:satOff val="0"/>
                  <a:lumOff val="0"/>
                  <a:alphaOff val="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506536"/>
            <a:ext cx="7572428"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Plan du cours de MTT</a:t>
            </a:r>
            <a:endParaRPr lang="fr-FR"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grpSp>
        <p:nvGrpSpPr>
          <p:cNvPr id="6" name="Groupe 41"/>
          <p:cNvGrpSpPr/>
          <p:nvPr/>
        </p:nvGrpSpPr>
        <p:grpSpPr>
          <a:xfrm>
            <a:off x="3000364" y="1928802"/>
            <a:ext cx="4786346" cy="642942"/>
            <a:chOff x="478229" y="3314671"/>
            <a:chExt cx="4144421" cy="1285440"/>
          </a:xfrm>
          <a:solidFill>
            <a:srgbClr val="FFC000"/>
          </a:solidFill>
          <a:scene3d>
            <a:camera prst="orthographicFront"/>
            <a:lightRig rig="threePt" dir="t">
              <a:rot lat="0" lon="0" rev="7500000"/>
            </a:lightRig>
          </a:scene3d>
        </p:grpSpPr>
        <p:sp>
          <p:nvSpPr>
            <p:cNvPr id="7" name="Rectangle à coins arrondis 6"/>
            <p:cNvSpPr/>
            <p:nvPr/>
          </p:nvSpPr>
          <p:spPr>
            <a:xfrm>
              <a:off x="478229" y="3314671"/>
              <a:ext cx="4144421" cy="1285440"/>
            </a:xfrm>
            <a:prstGeom prst="roundRect">
              <a:avLst>
                <a:gd name="adj" fmla="val 10000"/>
              </a:avLst>
            </a:prstGeom>
            <a:grpFill/>
            <a:sp3d z="152400" extrusionH="63500" prstMaterial="dkEdge">
              <a:bevelT w="125400" h="36350" prst="relaxedInset"/>
              <a:contourClr>
                <a:schemeClr val="bg1"/>
              </a:contourClr>
            </a:sp3d>
          </p:spPr>
          <p:style>
            <a:lnRef idx="1">
              <a:schemeClr val="dk2">
                <a:hueOff val="0"/>
                <a:satOff val="0"/>
                <a:lumOff val="0"/>
                <a:alphaOff val="0"/>
              </a:schemeClr>
            </a:lnRef>
            <a:fillRef idx="1">
              <a:schemeClr val="lt2">
                <a:alpha val="90000"/>
                <a:hueOff val="0"/>
                <a:satOff val="0"/>
                <a:lumOff val="0"/>
                <a:alphaOff val="0"/>
              </a:schemeClr>
            </a:fillRef>
            <a:effectRef idx="2">
              <a:schemeClr val="lt2">
                <a:alpha val="90000"/>
                <a:hueOff val="0"/>
                <a:satOff val="0"/>
                <a:lumOff val="0"/>
                <a:alphaOff val="0"/>
              </a:schemeClr>
            </a:effectRef>
            <a:fontRef idx="minor">
              <a:schemeClr val="dk1">
                <a:hueOff val="0"/>
                <a:satOff val="0"/>
                <a:lumOff val="0"/>
                <a:alphaOff val="0"/>
              </a:schemeClr>
            </a:fontRef>
          </p:style>
        </p:sp>
        <p:sp>
          <p:nvSpPr>
            <p:cNvPr id="8" name="Rectangle 7"/>
            <p:cNvSpPr/>
            <p:nvPr/>
          </p:nvSpPr>
          <p:spPr>
            <a:xfrm>
              <a:off x="515878" y="3566240"/>
              <a:ext cx="4069123" cy="891044"/>
            </a:xfrm>
            <a:prstGeom prst="rect">
              <a:avLst/>
            </a:prstGeom>
            <a:grpFill/>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eaLnBrk="0" hangingPunct="0">
                <a:lnSpc>
                  <a:spcPct val="90000"/>
                </a:lnSpc>
                <a:spcAft>
                  <a:spcPct val="35000"/>
                </a:spcAft>
                <a:defRPr/>
              </a:pPr>
              <a:r>
                <a:rPr lang="fr-FR" sz="2400" b="1" i="1" dirty="0" smtClean="0">
                  <a:latin typeface="Times New Roman" pitchFamily="18" charset="0"/>
                  <a:cs typeface="Times New Roman" pitchFamily="18" charset="0"/>
                </a:rPr>
                <a:t>Réalisation d’un compte rendu</a:t>
              </a:r>
              <a:endParaRPr lang="fr-FR" sz="2400" b="1" i="1" dirty="0">
                <a:latin typeface="Times New Roman" pitchFamily="18" charset="0"/>
                <a:cs typeface="Times New Roman" pitchFamily="18" charset="0"/>
              </a:endParaRPr>
            </a:p>
          </p:txBody>
        </p:sp>
      </p:grpSp>
      <p:grpSp>
        <p:nvGrpSpPr>
          <p:cNvPr id="9" name="Groupe 41"/>
          <p:cNvGrpSpPr/>
          <p:nvPr/>
        </p:nvGrpSpPr>
        <p:grpSpPr>
          <a:xfrm>
            <a:off x="3031882" y="4572008"/>
            <a:ext cx="4897704" cy="857256"/>
            <a:chOff x="478229" y="3314671"/>
            <a:chExt cx="4144421" cy="1285440"/>
          </a:xfrm>
          <a:solidFill>
            <a:srgbClr val="66FF99"/>
          </a:solidFill>
          <a:scene3d>
            <a:camera prst="orthographicFront"/>
            <a:lightRig rig="threePt" dir="t">
              <a:rot lat="0" lon="0" rev="7500000"/>
            </a:lightRig>
          </a:scene3d>
        </p:grpSpPr>
        <p:sp>
          <p:nvSpPr>
            <p:cNvPr id="10" name="Rectangle à coins arrondis 9"/>
            <p:cNvSpPr/>
            <p:nvPr/>
          </p:nvSpPr>
          <p:spPr>
            <a:xfrm>
              <a:off x="478229" y="3314671"/>
              <a:ext cx="4144421" cy="1285440"/>
            </a:xfrm>
            <a:prstGeom prst="roundRect">
              <a:avLst>
                <a:gd name="adj" fmla="val 10000"/>
              </a:avLst>
            </a:prstGeom>
            <a:grpFill/>
            <a:sp3d z="152400" extrusionH="63500" prstMaterial="dkEdge">
              <a:bevelT w="125400" h="36350" prst="relaxedInset"/>
              <a:contourClr>
                <a:schemeClr val="bg1"/>
              </a:contourClr>
            </a:sp3d>
          </p:spPr>
          <p:style>
            <a:lnRef idx="1">
              <a:schemeClr val="dk2">
                <a:hueOff val="0"/>
                <a:satOff val="0"/>
                <a:lumOff val="0"/>
                <a:alphaOff val="0"/>
              </a:schemeClr>
            </a:lnRef>
            <a:fillRef idx="1">
              <a:schemeClr val="lt2">
                <a:alpha val="90000"/>
                <a:hueOff val="0"/>
                <a:satOff val="0"/>
                <a:lumOff val="0"/>
                <a:alphaOff val="0"/>
              </a:schemeClr>
            </a:fillRef>
            <a:effectRef idx="2">
              <a:schemeClr val="lt2">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515878" y="3566240"/>
              <a:ext cx="4069123" cy="891044"/>
            </a:xfrm>
            <a:prstGeom prst="rect">
              <a:avLst/>
            </a:prstGeom>
            <a:grpFill/>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eaLnBrk="0" hangingPunct="0">
                <a:lnSpc>
                  <a:spcPct val="90000"/>
                </a:lnSpc>
                <a:spcAft>
                  <a:spcPct val="35000"/>
                </a:spcAft>
                <a:defRPr/>
              </a:pPr>
              <a:r>
                <a:rPr lang="fr-FR" sz="2400" b="1" i="1" dirty="0" smtClean="0">
                  <a:latin typeface="Times New Roman" pitchFamily="18" charset="0"/>
                  <a:cs typeface="Times New Roman" pitchFamily="18" charset="0"/>
                </a:rPr>
                <a:t>Construction d’un mémoire</a:t>
              </a:r>
              <a:endParaRPr lang="fr-FR" sz="2400" b="1" i="1" dirty="0">
                <a:latin typeface="Times New Roman" pitchFamily="18" charset="0"/>
                <a:cs typeface="Times New Roman" pitchFamily="18" charset="0"/>
              </a:endParaRPr>
            </a:p>
          </p:txBody>
        </p:sp>
      </p:grpSp>
      <p:grpSp>
        <p:nvGrpSpPr>
          <p:cNvPr id="15" name="Groupe 14"/>
          <p:cNvGrpSpPr/>
          <p:nvPr/>
        </p:nvGrpSpPr>
        <p:grpSpPr>
          <a:xfrm rot="16200000">
            <a:off x="2017114" y="1517055"/>
            <a:ext cx="500066" cy="1466434"/>
            <a:chOff x="0" y="707"/>
            <a:chExt cx="926489" cy="1323556"/>
          </a:xfrm>
          <a:solidFill>
            <a:srgbClr val="FFC000"/>
          </a:solidFill>
          <a:scene3d>
            <a:camera prst="orthographicFront"/>
            <a:lightRig rig="flat" dir="t"/>
          </a:scene3d>
        </p:grpSpPr>
        <p:sp>
          <p:nvSpPr>
            <p:cNvPr id="16" name="Chevron 15"/>
            <p:cNvSpPr/>
            <p:nvPr/>
          </p:nvSpPr>
          <p:spPr>
            <a:xfrm rot="5400000">
              <a:off x="-198533" y="199240"/>
              <a:ext cx="1323556" cy="926489"/>
            </a:xfrm>
            <a:prstGeom prst="chevron">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7" name="Chevron 4"/>
            <p:cNvSpPr/>
            <p:nvPr/>
          </p:nvSpPr>
          <p:spPr>
            <a:xfrm rot="16200000">
              <a:off x="178239" y="495278"/>
              <a:ext cx="714379" cy="514962"/>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000" b="1" kern="1200" dirty="0" smtClean="0">
                  <a:latin typeface="Times New Roman" pitchFamily="18" charset="0"/>
                  <a:cs typeface="Times New Roman" pitchFamily="18" charset="0"/>
                </a:rPr>
                <a:t> </a:t>
              </a:r>
              <a:r>
                <a:rPr lang="fr-FR" sz="2000" b="1" kern="1200" dirty="0" smtClean="0">
                  <a:solidFill>
                    <a:schemeClr val="tx1"/>
                  </a:solidFill>
                  <a:latin typeface="Times New Roman" pitchFamily="18" charset="0"/>
                  <a:cs typeface="Times New Roman" pitchFamily="18" charset="0"/>
                </a:rPr>
                <a:t>I</a:t>
              </a:r>
              <a:endParaRPr lang="fr-FR" sz="2000" b="1" kern="1200" dirty="0">
                <a:solidFill>
                  <a:schemeClr val="tx1"/>
                </a:solidFill>
                <a:latin typeface="Times New Roman" pitchFamily="18" charset="0"/>
                <a:cs typeface="Times New Roman" pitchFamily="18" charset="0"/>
              </a:endParaRPr>
            </a:p>
          </p:txBody>
        </p:sp>
      </p:grpSp>
      <p:grpSp>
        <p:nvGrpSpPr>
          <p:cNvPr id="18" name="Groupe 17"/>
          <p:cNvGrpSpPr/>
          <p:nvPr/>
        </p:nvGrpSpPr>
        <p:grpSpPr>
          <a:xfrm rot="16200000">
            <a:off x="1928795" y="4214817"/>
            <a:ext cx="500067" cy="1500200"/>
            <a:chOff x="0" y="707"/>
            <a:chExt cx="926489" cy="1323556"/>
          </a:xfrm>
          <a:solidFill>
            <a:srgbClr val="66FF99"/>
          </a:solidFill>
          <a:scene3d>
            <a:camera prst="orthographicFront"/>
            <a:lightRig rig="flat" dir="t"/>
          </a:scene3d>
        </p:grpSpPr>
        <p:sp>
          <p:nvSpPr>
            <p:cNvPr id="19" name="Chevron 18"/>
            <p:cNvSpPr/>
            <p:nvPr/>
          </p:nvSpPr>
          <p:spPr>
            <a:xfrm rot="5400000">
              <a:off x="-198533" y="199240"/>
              <a:ext cx="1323556" cy="926489"/>
            </a:xfrm>
            <a:prstGeom prst="chevron">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20" name="Chevron 4"/>
            <p:cNvSpPr/>
            <p:nvPr/>
          </p:nvSpPr>
          <p:spPr>
            <a:xfrm rot="5400000">
              <a:off x="178239" y="495278"/>
              <a:ext cx="714379" cy="51496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000" b="1" kern="1200" dirty="0" smtClean="0">
                  <a:solidFill>
                    <a:schemeClr val="tx1"/>
                  </a:solidFill>
                  <a:latin typeface="Times New Roman" pitchFamily="18" charset="0"/>
                  <a:cs typeface="Times New Roman" pitchFamily="18" charset="0"/>
                </a:rPr>
                <a:t>IV</a:t>
              </a:r>
              <a:endParaRPr lang="fr-FR" sz="2000" b="1" kern="1200" dirty="0">
                <a:solidFill>
                  <a:schemeClr val="tx1"/>
                </a:solidFill>
                <a:latin typeface="Times New Roman" pitchFamily="18" charset="0"/>
                <a:cs typeface="Times New Roman" pitchFamily="18" charset="0"/>
              </a:endParaRPr>
            </a:p>
          </p:txBody>
        </p:sp>
      </p:grpSp>
      <p:grpSp>
        <p:nvGrpSpPr>
          <p:cNvPr id="30" name="Groupe 41"/>
          <p:cNvGrpSpPr/>
          <p:nvPr/>
        </p:nvGrpSpPr>
        <p:grpSpPr>
          <a:xfrm>
            <a:off x="3031882" y="2786058"/>
            <a:ext cx="4826266" cy="642942"/>
            <a:chOff x="478229" y="3314671"/>
            <a:chExt cx="4144421" cy="1285440"/>
          </a:xfrm>
          <a:solidFill>
            <a:schemeClr val="tx1">
              <a:lumMod val="50000"/>
              <a:lumOff val="50000"/>
            </a:schemeClr>
          </a:solidFill>
          <a:scene3d>
            <a:camera prst="orthographicFront"/>
            <a:lightRig rig="threePt" dir="t">
              <a:rot lat="0" lon="0" rev="7500000"/>
            </a:lightRig>
          </a:scene3d>
        </p:grpSpPr>
        <p:sp>
          <p:nvSpPr>
            <p:cNvPr id="31" name="Rectangle à coins arrondis 30"/>
            <p:cNvSpPr/>
            <p:nvPr/>
          </p:nvSpPr>
          <p:spPr>
            <a:xfrm>
              <a:off x="478229" y="3314671"/>
              <a:ext cx="4144421" cy="1285440"/>
            </a:xfrm>
            <a:prstGeom prst="roundRect">
              <a:avLst>
                <a:gd name="adj" fmla="val 10000"/>
              </a:avLst>
            </a:prstGeom>
            <a:grpFill/>
            <a:sp3d z="152400" extrusionH="63500" prstMaterial="dkEdge">
              <a:bevelT w="125400" h="36350" prst="relaxedInset"/>
              <a:contourClr>
                <a:schemeClr val="bg1"/>
              </a:contourClr>
            </a:sp3d>
          </p:spPr>
          <p:style>
            <a:lnRef idx="1">
              <a:schemeClr val="dk2">
                <a:hueOff val="0"/>
                <a:satOff val="0"/>
                <a:lumOff val="0"/>
                <a:alphaOff val="0"/>
              </a:schemeClr>
            </a:lnRef>
            <a:fillRef idx="1">
              <a:schemeClr val="lt2">
                <a:alpha val="90000"/>
                <a:hueOff val="0"/>
                <a:satOff val="0"/>
                <a:lumOff val="0"/>
                <a:alphaOff val="0"/>
              </a:schemeClr>
            </a:fillRef>
            <a:effectRef idx="2">
              <a:schemeClr val="lt2">
                <a:alpha val="90000"/>
                <a:hueOff val="0"/>
                <a:satOff val="0"/>
                <a:lumOff val="0"/>
                <a:alphaOff val="0"/>
              </a:schemeClr>
            </a:effectRef>
            <a:fontRef idx="minor">
              <a:schemeClr val="dk1">
                <a:hueOff val="0"/>
                <a:satOff val="0"/>
                <a:lumOff val="0"/>
                <a:alphaOff val="0"/>
              </a:schemeClr>
            </a:fontRef>
          </p:style>
        </p:sp>
        <p:sp>
          <p:nvSpPr>
            <p:cNvPr id="32" name="Rectangle 31"/>
            <p:cNvSpPr/>
            <p:nvPr/>
          </p:nvSpPr>
          <p:spPr>
            <a:xfrm>
              <a:off x="515878" y="3566240"/>
              <a:ext cx="4069123" cy="891044"/>
            </a:xfrm>
            <a:prstGeom prst="rect">
              <a:avLst/>
            </a:prstGeom>
            <a:grpFill/>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eaLnBrk="0" hangingPunct="0">
                <a:lnSpc>
                  <a:spcPct val="90000"/>
                </a:lnSpc>
                <a:spcAft>
                  <a:spcPct val="35000"/>
                </a:spcAft>
                <a:defRPr/>
              </a:pPr>
              <a:r>
                <a:rPr lang="fr-FR" sz="2400" b="1" i="1" dirty="0" smtClean="0">
                  <a:latin typeface="Times New Roman" pitchFamily="18" charset="0"/>
                  <a:cs typeface="Times New Roman" pitchFamily="18" charset="0"/>
                </a:rPr>
                <a:t>Réalisation d’une fiche technique</a:t>
              </a:r>
              <a:endParaRPr lang="fr-FR" sz="2400" b="1" i="1" dirty="0">
                <a:latin typeface="Times New Roman" pitchFamily="18" charset="0"/>
                <a:cs typeface="Times New Roman" pitchFamily="18" charset="0"/>
              </a:endParaRPr>
            </a:p>
          </p:txBody>
        </p:sp>
      </p:grpSp>
      <p:grpSp>
        <p:nvGrpSpPr>
          <p:cNvPr id="33" name="Groupe 32"/>
          <p:cNvGrpSpPr/>
          <p:nvPr/>
        </p:nvGrpSpPr>
        <p:grpSpPr>
          <a:xfrm rot="16200000">
            <a:off x="2048632" y="2374311"/>
            <a:ext cx="500066" cy="1466434"/>
            <a:chOff x="0" y="707"/>
            <a:chExt cx="926489" cy="1323556"/>
          </a:xfrm>
          <a:solidFill>
            <a:schemeClr val="tx1">
              <a:lumMod val="50000"/>
              <a:lumOff val="50000"/>
            </a:schemeClr>
          </a:solidFill>
          <a:scene3d>
            <a:camera prst="orthographicFront"/>
            <a:lightRig rig="flat" dir="t"/>
          </a:scene3d>
        </p:grpSpPr>
        <p:sp>
          <p:nvSpPr>
            <p:cNvPr id="34" name="Chevron 33"/>
            <p:cNvSpPr/>
            <p:nvPr/>
          </p:nvSpPr>
          <p:spPr>
            <a:xfrm rot="5400000">
              <a:off x="-198533" y="199240"/>
              <a:ext cx="1323556" cy="926489"/>
            </a:xfrm>
            <a:prstGeom prst="chevron">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35" name="Chevron 4"/>
            <p:cNvSpPr/>
            <p:nvPr/>
          </p:nvSpPr>
          <p:spPr>
            <a:xfrm rot="16200000">
              <a:off x="178239" y="495278"/>
              <a:ext cx="714379" cy="514962"/>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000" b="1" dirty="0" smtClean="0">
                  <a:solidFill>
                    <a:schemeClr val="tx1"/>
                  </a:solidFill>
                  <a:latin typeface="Times New Roman" pitchFamily="18" charset="0"/>
                  <a:cs typeface="Times New Roman" pitchFamily="18" charset="0"/>
                </a:rPr>
                <a:t> II</a:t>
              </a:r>
              <a:endParaRPr lang="fr-FR" sz="2000" b="1" dirty="0">
                <a:solidFill>
                  <a:schemeClr val="tx1"/>
                </a:solidFill>
                <a:latin typeface="Times New Roman" pitchFamily="18" charset="0"/>
                <a:cs typeface="Times New Roman" pitchFamily="18" charset="0"/>
              </a:endParaRPr>
            </a:p>
          </p:txBody>
        </p:sp>
      </p:grpSp>
      <p:grpSp>
        <p:nvGrpSpPr>
          <p:cNvPr id="36" name="Groupe 41"/>
          <p:cNvGrpSpPr/>
          <p:nvPr/>
        </p:nvGrpSpPr>
        <p:grpSpPr>
          <a:xfrm>
            <a:off x="3038038" y="3643314"/>
            <a:ext cx="4820110" cy="642942"/>
            <a:chOff x="478229" y="3314671"/>
            <a:chExt cx="4144421" cy="1285440"/>
          </a:xfrm>
          <a:solidFill>
            <a:srgbClr val="99CCFF"/>
          </a:solidFill>
          <a:scene3d>
            <a:camera prst="orthographicFront"/>
            <a:lightRig rig="threePt" dir="t">
              <a:rot lat="0" lon="0" rev="7500000"/>
            </a:lightRig>
          </a:scene3d>
        </p:grpSpPr>
        <p:sp>
          <p:nvSpPr>
            <p:cNvPr id="37" name="Rectangle à coins arrondis 36"/>
            <p:cNvSpPr/>
            <p:nvPr/>
          </p:nvSpPr>
          <p:spPr>
            <a:xfrm>
              <a:off x="478229" y="3314671"/>
              <a:ext cx="4144421" cy="1285440"/>
            </a:xfrm>
            <a:prstGeom prst="roundRect">
              <a:avLst>
                <a:gd name="adj" fmla="val 10000"/>
              </a:avLst>
            </a:prstGeom>
            <a:grpFill/>
            <a:sp3d z="152400" extrusionH="63500" prstMaterial="dkEdge">
              <a:bevelT w="125400" h="36350" prst="relaxedInset"/>
              <a:contourClr>
                <a:schemeClr val="bg1"/>
              </a:contourClr>
            </a:sp3d>
          </p:spPr>
          <p:style>
            <a:lnRef idx="1">
              <a:schemeClr val="dk2">
                <a:hueOff val="0"/>
                <a:satOff val="0"/>
                <a:lumOff val="0"/>
                <a:alphaOff val="0"/>
              </a:schemeClr>
            </a:lnRef>
            <a:fillRef idx="1">
              <a:schemeClr val="lt2">
                <a:alpha val="90000"/>
                <a:hueOff val="0"/>
                <a:satOff val="0"/>
                <a:lumOff val="0"/>
                <a:alphaOff val="0"/>
              </a:schemeClr>
            </a:fillRef>
            <a:effectRef idx="2">
              <a:schemeClr val="lt2">
                <a:alpha val="90000"/>
                <a:hueOff val="0"/>
                <a:satOff val="0"/>
                <a:lumOff val="0"/>
                <a:alphaOff val="0"/>
              </a:schemeClr>
            </a:effectRef>
            <a:fontRef idx="minor">
              <a:schemeClr val="dk1">
                <a:hueOff val="0"/>
                <a:satOff val="0"/>
                <a:lumOff val="0"/>
                <a:alphaOff val="0"/>
              </a:schemeClr>
            </a:fontRef>
          </p:style>
        </p:sp>
        <p:sp>
          <p:nvSpPr>
            <p:cNvPr id="38" name="Rectangle 37"/>
            <p:cNvSpPr/>
            <p:nvPr/>
          </p:nvSpPr>
          <p:spPr>
            <a:xfrm>
              <a:off x="515878" y="3566240"/>
              <a:ext cx="4069123" cy="891044"/>
            </a:xfrm>
            <a:prstGeom prst="rect">
              <a:avLst/>
            </a:prstGeom>
            <a:grpFill/>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eaLnBrk="0" hangingPunct="0">
                <a:lnSpc>
                  <a:spcPct val="90000"/>
                </a:lnSpc>
                <a:spcAft>
                  <a:spcPct val="35000"/>
                </a:spcAft>
                <a:defRPr/>
              </a:pPr>
              <a:r>
                <a:rPr lang="fr-FR" sz="2400" b="1" i="1" dirty="0" smtClean="0">
                  <a:latin typeface="Times New Roman" pitchFamily="18" charset="0"/>
                  <a:cs typeface="Times New Roman" pitchFamily="18" charset="0"/>
                </a:rPr>
                <a:t>Rédaction d’un article scientifique</a:t>
              </a:r>
              <a:endParaRPr lang="fr-FR" sz="2400" b="1" i="1" dirty="0">
                <a:latin typeface="Times New Roman" pitchFamily="18" charset="0"/>
                <a:cs typeface="Times New Roman" pitchFamily="18" charset="0"/>
              </a:endParaRPr>
            </a:p>
          </p:txBody>
        </p:sp>
      </p:grpSp>
      <p:grpSp>
        <p:nvGrpSpPr>
          <p:cNvPr id="39" name="Groupe 38"/>
          <p:cNvGrpSpPr/>
          <p:nvPr/>
        </p:nvGrpSpPr>
        <p:grpSpPr>
          <a:xfrm rot="16200000">
            <a:off x="2054788" y="3231567"/>
            <a:ext cx="500066" cy="1466434"/>
            <a:chOff x="0" y="707"/>
            <a:chExt cx="926489" cy="1323556"/>
          </a:xfrm>
          <a:solidFill>
            <a:srgbClr val="99CCFF"/>
          </a:solidFill>
          <a:scene3d>
            <a:camera prst="orthographicFront"/>
            <a:lightRig rig="flat" dir="t"/>
          </a:scene3d>
        </p:grpSpPr>
        <p:sp>
          <p:nvSpPr>
            <p:cNvPr id="40" name="Chevron 39"/>
            <p:cNvSpPr/>
            <p:nvPr/>
          </p:nvSpPr>
          <p:spPr>
            <a:xfrm rot="5400000">
              <a:off x="-198533" y="199240"/>
              <a:ext cx="1323556" cy="926489"/>
            </a:xfrm>
            <a:prstGeom prst="chevron">
              <a:avLst/>
            </a:prstGeom>
            <a:grpFill/>
            <a:sp3d prstMaterial="plastic">
              <a:bevelT w="120900" h="88900"/>
              <a:bevelB w="88900" h="31750" prst="angle"/>
            </a:sp3d>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41" name="Chevron 4"/>
            <p:cNvSpPr/>
            <p:nvPr/>
          </p:nvSpPr>
          <p:spPr>
            <a:xfrm rot="16200000">
              <a:off x="178239" y="495278"/>
              <a:ext cx="714379" cy="514962"/>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000" b="1" dirty="0" smtClean="0">
                  <a:solidFill>
                    <a:schemeClr val="tx1"/>
                  </a:solidFill>
                  <a:latin typeface="Times New Roman" pitchFamily="18" charset="0"/>
                  <a:cs typeface="Times New Roman" pitchFamily="18" charset="0"/>
                </a:rPr>
                <a:t> III</a:t>
              </a:r>
              <a:endParaRPr lang="fr-FR" sz="2000" b="1" dirty="0">
                <a:solidFill>
                  <a:schemeClr val="tx1"/>
                </a:solidFill>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1000"/>
                                        <p:tgtEl>
                                          <p:spTgt spid="30"/>
                                        </p:tgtEl>
                                      </p:cBhvr>
                                    </p:animEffect>
                                    <p:anim calcmode="lin" valueType="num">
                                      <p:cBhvr>
                                        <p:cTn id="22" dur="1000" fill="hold"/>
                                        <p:tgtEl>
                                          <p:spTgt spid="30"/>
                                        </p:tgtEl>
                                        <p:attrNameLst>
                                          <p:attrName>ppt_x</p:attrName>
                                        </p:attrNameLst>
                                      </p:cBhvr>
                                      <p:tavLst>
                                        <p:tav tm="0">
                                          <p:val>
                                            <p:strVal val="#ppt_x"/>
                                          </p:val>
                                        </p:tav>
                                        <p:tav tm="100000">
                                          <p:val>
                                            <p:strVal val="#ppt_x"/>
                                          </p:val>
                                        </p:tav>
                                      </p:tavLst>
                                    </p:anim>
                                    <p:anim calcmode="lin" valueType="num">
                                      <p:cBhvr>
                                        <p:cTn id="2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1000"/>
                                        <p:tgtEl>
                                          <p:spTgt spid="36"/>
                                        </p:tgtEl>
                                      </p:cBhvr>
                                    </p:animEffect>
                                    <p:anim calcmode="lin" valueType="num">
                                      <p:cBhvr>
                                        <p:cTn id="29" dur="1000" fill="hold"/>
                                        <p:tgtEl>
                                          <p:spTgt spid="36"/>
                                        </p:tgtEl>
                                        <p:attrNameLst>
                                          <p:attrName>ppt_x</p:attrName>
                                        </p:attrNameLst>
                                      </p:cBhvr>
                                      <p:tavLst>
                                        <p:tav tm="0">
                                          <p:val>
                                            <p:strVal val="#ppt_x"/>
                                          </p:val>
                                        </p:tav>
                                        <p:tav tm="100000">
                                          <p:val>
                                            <p:strVal val="#ppt_x"/>
                                          </p:val>
                                        </p:tav>
                                      </p:tavLst>
                                    </p:anim>
                                    <p:anim calcmode="lin" valueType="num">
                                      <p:cBhvr>
                                        <p:cTn id="30"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643182"/>
            <a:ext cx="8541441"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III/ Techniques d’expression </a:t>
            </a:r>
          </a:p>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écrite et orale</a:t>
            </a:r>
            <a:endParaRPr lang="fr-FR"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257" y="2643182"/>
            <a:ext cx="8913337"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III-1/ Techniques d’expression </a:t>
            </a:r>
          </a:p>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écrite</a:t>
            </a:r>
            <a:endParaRPr lang="fr-FR"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e 22"/>
          <p:cNvGrpSpPr/>
          <p:nvPr/>
        </p:nvGrpSpPr>
        <p:grpSpPr>
          <a:xfrm>
            <a:off x="1357290" y="2143116"/>
            <a:ext cx="6715172" cy="1857391"/>
            <a:chOff x="1357290" y="2571744"/>
            <a:chExt cx="6715172" cy="1857391"/>
          </a:xfrm>
          <a:solidFill>
            <a:srgbClr val="99CCFF"/>
          </a:solidFill>
        </p:grpSpPr>
        <p:cxnSp>
          <p:nvCxnSpPr>
            <p:cNvPr id="7" name="Connecteur droit avec flèche 6"/>
            <p:cNvCxnSpPr/>
            <p:nvPr/>
          </p:nvCxnSpPr>
          <p:spPr>
            <a:xfrm flipV="1">
              <a:off x="5000628" y="2786058"/>
              <a:ext cx="2714644" cy="500066"/>
            </a:xfrm>
            <a:prstGeom prst="straightConnector1">
              <a:avLst/>
            </a:prstGeom>
            <a:grpFill/>
            <a:ln w="38100">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a:endCxn id="24" idx="2"/>
            </p:cNvCxnSpPr>
            <p:nvPr/>
          </p:nvCxnSpPr>
          <p:spPr>
            <a:xfrm rot="10800000">
              <a:off x="1893092" y="2571744"/>
              <a:ext cx="2893223" cy="785818"/>
            </a:xfrm>
            <a:prstGeom prst="straightConnector1">
              <a:avLst/>
            </a:prstGeom>
            <a:grpFill/>
            <a:ln w="38100">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10800000" flipV="1">
              <a:off x="1357290" y="3357562"/>
              <a:ext cx="3000396" cy="571504"/>
            </a:xfrm>
            <a:prstGeom prst="straightConnector1">
              <a:avLst/>
            </a:prstGeom>
            <a:grpFill/>
            <a:ln w="38100">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5400000">
              <a:off x="4358480" y="4071149"/>
              <a:ext cx="714382" cy="1589"/>
            </a:xfrm>
            <a:prstGeom prst="straightConnector1">
              <a:avLst/>
            </a:prstGeom>
            <a:grpFill/>
            <a:ln w="3810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4714876" y="3571876"/>
              <a:ext cx="3357586" cy="571504"/>
            </a:xfrm>
            <a:prstGeom prst="straightConnector1">
              <a:avLst/>
            </a:prstGeom>
            <a:grpFill/>
            <a:ln w="38100">
              <a:tailEnd type="arrow"/>
            </a:ln>
          </p:spPr>
          <p:style>
            <a:lnRef idx="1">
              <a:schemeClr val="accent1"/>
            </a:lnRef>
            <a:fillRef idx="0">
              <a:schemeClr val="accent1"/>
            </a:fillRef>
            <a:effectRef idx="0">
              <a:schemeClr val="accent1"/>
            </a:effectRef>
            <a:fontRef idx="minor">
              <a:schemeClr val="tx1"/>
            </a:fontRef>
          </p:style>
        </p:cxnSp>
        <p:sp>
          <p:nvSpPr>
            <p:cNvPr id="4" name="Rectangle à coins arrondis 3"/>
            <p:cNvSpPr/>
            <p:nvPr/>
          </p:nvSpPr>
          <p:spPr>
            <a:xfrm>
              <a:off x="2714612" y="3071810"/>
              <a:ext cx="4429156" cy="78581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Techniques d’expression écrite</a:t>
              </a:r>
            </a:p>
          </p:txBody>
        </p:sp>
      </p:grpSp>
      <p:sp>
        <p:nvSpPr>
          <p:cNvPr id="24" name="Rectangle 23"/>
          <p:cNvSpPr/>
          <p:nvPr/>
        </p:nvSpPr>
        <p:spPr>
          <a:xfrm>
            <a:off x="142876" y="142876"/>
            <a:ext cx="3500430" cy="20002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1/ Texte au brouillon</a:t>
            </a:r>
          </a:p>
          <a:p>
            <a:pPr algn="ctr">
              <a:buFont typeface="Arial" pitchFamily="34" charset="0"/>
              <a:buChar char="•"/>
            </a:pPr>
            <a:r>
              <a:rPr lang="fr-FR" sz="2000" b="1" dirty="0" smtClean="0">
                <a:solidFill>
                  <a:schemeClr val="tx2"/>
                </a:solidFill>
                <a:latin typeface="Times New Roman" pitchFamily="18" charset="0"/>
                <a:cs typeface="Times New Roman" pitchFamily="18" charset="0"/>
              </a:rPr>
              <a:t> </a:t>
            </a:r>
            <a:r>
              <a:rPr lang="fr-FR" sz="2000" dirty="0" smtClean="0">
                <a:solidFill>
                  <a:schemeClr val="tx2"/>
                </a:solidFill>
                <a:latin typeface="Times New Roman" pitchFamily="18" charset="0"/>
                <a:cs typeface="Times New Roman" pitchFamily="18" charset="0"/>
              </a:rPr>
              <a:t>Vérification du sujet</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Vérification de différentes parties de texte (paragraphes)</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Vérification  de l’expression de votre  opinion </a:t>
            </a:r>
          </a:p>
        </p:txBody>
      </p:sp>
      <p:sp>
        <p:nvSpPr>
          <p:cNvPr id="25" name="Rectangle 24"/>
          <p:cNvSpPr/>
          <p:nvPr/>
        </p:nvSpPr>
        <p:spPr>
          <a:xfrm>
            <a:off x="5000628" y="142876"/>
            <a:ext cx="3929058" cy="2214554"/>
          </a:xfrm>
          <a:prstGeom prst="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chemeClr val="tx2"/>
              </a:solidFill>
              <a:latin typeface="Times New Roman" pitchFamily="18" charset="0"/>
              <a:cs typeface="Times New Roman" pitchFamily="18" charset="0"/>
            </a:endParaRPr>
          </a:p>
          <a:p>
            <a:pPr algn="ctr"/>
            <a:endParaRPr lang="fr-FR" sz="2000" b="1" dirty="0" smtClean="0">
              <a:solidFill>
                <a:schemeClr val="tx2"/>
              </a:solidFill>
              <a:latin typeface="Times New Roman" pitchFamily="18" charset="0"/>
              <a:cs typeface="Times New Roman" pitchFamily="18" charset="0"/>
            </a:endParaRPr>
          </a:p>
          <a:p>
            <a:pPr algn="ctr"/>
            <a:r>
              <a:rPr lang="fr-FR" sz="2000" b="1" dirty="0" smtClean="0">
                <a:solidFill>
                  <a:schemeClr val="tx2"/>
                </a:solidFill>
                <a:latin typeface="Times New Roman" pitchFamily="18" charset="0"/>
                <a:cs typeface="Times New Roman" pitchFamily="18" charset="0"/>
              </a:rPr>
              <a:t>2/ Ecriture/lecture</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Vérifier la compréhension de texte</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Eviter les répétitions</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Vérifier que le début et la fin de texte sont distincts</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Vérifier que les paragraphes sont distincts</a:t>
            </a:r>
          </a:p>
          <a:p>
            <a:pPr algn="ctr"/>
            <a:endParaRPr lang="fr-FR" sz="2000" dirty="0" smtClean="0">
              <a:solidFill>
                <a:schemeClr val="tx2"/>
              </a:solidFill>
              <a:latin typeface="Times New Roman" pitchFamily="18" charset="0"/>
              <a:cs typeface="Times New Roman" pitchFamily="18" charset="0"/>
            </a:endParaRPr>
          </a:p>
          <a:p>
            <a:pPr algn="ctr"/>
            <a:r>
              <a:rPr lang="fr-FR" sz="2000" dirty="0" smtClean="0">
                <a:solidFill>
                  <a:schemeClr val="tx2"/>
                </a:solidFill>
                <a:latin typeface="Times New Roman" pitchFamily="18" charset="0"/>
                <a:cs typeface="Times New Roman" pitchFamily="18" charset="0"/>
              </a:rPr>
              <a:t> </a:t>
            </a:r>
            <a:r>
              <a:rPr lang="fr-FR" sz="2000" b="1" dirty="0" smtClean="0">
                <a:solidFill>
                  <a:schemeClr val="tx2"/>
                </a:solidFill>
                <a:latin typeface="Times New Roman" pitchFamily="18" charset="0"/>
                <a:cs typeface="Times New Roman" pitchFamily="18" charset="0"/>
              </a:rPr>
              <a:t> </a:t>
            </a:r>
          </a:p>
        </p:txBody>
      </p:sp>
      <p:sp>
        <p:nvSpPr>
          <p:cNvPr id="28" name="Rectangle 27"/>
          <p:cNvSpPr/>
          <p:nvPr/>
        </p:nvSpPr>
        <p:spPr>
          <a:xfrm>
            <a:off x="6572264" y="3786190"/>
            <a:ext cx="2571736" cy="2857520"/>
          </a:xfrm>
          <a:prstGeom prst="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3/ Grammaire</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Toutes les phrases commencent par majuscule et se terminent par minuscule </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Phrases courtes avec ponctuation</a:t>
            </a:r>
          </a:p>
          <a:p>
            <a:pPr algn="ctr"/>
            <a:endParaRPr lang="fr-FR" sz="2000" dirty="0" smtClean="0">
              <a:solidFill>
                <a:schemeClr val="tx2"/>
              </a:solidFill>
              <a:latin typeface="Times New Roman" pitchFamily="18" charset="0"/>
              <a:cs typeface="Times New Roman" pitchFamily="18" charset="0"/>
            </a:endParaRPr>
          </a:p>
        </p:txBody>
      </p:sp>
      <p:sp>
        <p:nvSpPr>
          <p:cNvPr id="29" name="Rectangle 28"/>
          <p:cNvSpPr/>
          <p:nvPr/>
        </p:nvSpPr>
        <p:spPr>
          <a:xfrm>
            <a:off x="3000364" y="4000504"/>
            <a:ext cx="3500462" cy="2786058"/>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chemeClr val="tx2"/>
              </a:solidFill>
              <a:latin typeface="Times New Roman" pitchFamily="18" charset="0"/>
              <a:cs typeface="Times New Roman" pitchFamily="18" charset="0"/>
            </a:endParaRPr>
          </a:p>
          <a:p>
            <a:pPr algn="ctr"/>
            <a:r>
              <a:rPr lang="fr-FR" sz="2000" b="1" dirty="0" smtClean="0">
                <a:solidFill>
                  <a:schemeClr val="tx2"/>
                </a:solidFill>
                <a:latin typeface="Times New Roman" pitchFamily="18" charset="0"/>
                <a:cs typeface="Times New Roman" pitchFamily="18" charset="0"/>
              </a:rPr>
              <a:t>4/ Orthographe</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Accords au pluriel</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Accords des verbes avec le sujet</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Accords au participe passé</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Accords des groupes nominaux (féminin, masculin, singulier, pluriel) </a:t>
            </a:r>
          </a:p>
          <a:p>
            <a:pPr algn="ctr"/>
            <a:endParaRPr lang="fr-FR" sz="2000" dirty="0" smtClean="0">
              <a:solidFill>
                <a:schemeClr val="tx2"/>
              </a:solidFill>
              <a:latin typeface="Times New Roman" pitchFamily="18" charset="0"/>
              <a:cs typeface="Times New Roman" pitchFamily="18" charset="0"/>
            </a:endParaRPr>
          </a:p>
          <a:p>
            <a:pPr algn="ctr"/>
            <a:endParaRPr lang="fr-FR" sz="2000" b="1" dirty="0" smtClean="0">
              <a:solidFill>
                <a:schemeClr val="tx2"/>
              </a:solidFill>
              <a:latin typeface="Times New Roman" pitchFamily="18" charset="0"/>
              <a:cs typeface="Times New Roman" pitchFamily="18" charset="0"/>
            </a:endParaRPr>
          </a:p>
        </p:txBody>
      </p:sp>
      <p:sp>
        <p:nvSpPr>
          <p:cNvPr id="30" name="Rectangle 29"/>
          <p:cNvSpPr/>
          <p:nvPr/>
        </p:nvSpPr>
        <p:spPr>
          <a:xfrm>
            <a:off x="0" y="3571876"/>
            <a:ext cx="2786050" cy="3286124"/>
          </a:xfrm>
          <a:prstGeom prst="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5/Vocabulaire</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Eviter les répétitions</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Chercher des synonymes  (dictionnaire)</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Enrichir le texte avec des adjectifs et des adverbes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257" y="2643182"/>
            <a:ext cx="9113713"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III-2/ Techniques d’expression </a:t>
            </a:r>
          </a:p>
          <a:p>
            <a:pPr algn="ctr"/>
            <a:r>
              <a:rPr lang="fr-FR"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orale</a:t>
            </a:r>
            <a:endParaRPr lang="fr-FR"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285720" y="642918"/>
            <a:ext cx="4643470" cy="3286148"/>
            <a:chOff x="285720" y="1071546"/>
            <a:chExt cx="4643470" cy="3286148"/>
          </a:xfrm>
          <a:solidFill>
            <a:srgbClr val="99CCFF"/>
          </a:solidFill>
        </p:grpSpPr>
        <p:cxnSp>
          <p:nvCxnSpPr>
            <p:cNvPr id="5" name="Connecteur droit avec flèche 4"/>
            <p:cNvCxnSpPr>
              <a:endCxn id="18" idx="1"/>
            </p:cNvCxnSpPr>
            <p:nvPr/>
          </p:nvCxnSpPr>
          <p:spPr>
            <a:xfrm rot="5400000" flipH="1" flipV="1">
              <a:off x="2678893" y="1107265"/>
              <a:ext cx="2286016" cy="2214578"/>
            </a:xfrm>
            <a:prstGeom prst="straightConnector1">
              <a:avLst/>
            </a:prstGeom>
            <a:grpFill/>
            <a:ln w="38100">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714612" y="3714752"/>
              <a:ext cx="2143140" cy="1588"/>
            </a:xfrm>
            <a:prstGeom prst="straightConnector1">
              <a:avLst/>
            </a:prstGeom>
            <a:grpFill/>
            <a:ln w="38100">
              <a:tailEnd type="arrow"/>
            </a:ln>
          </p:spPr>
          <p:style>
            <a:lnRef idx="1">
              <a:schemeClr val="accent1"/>
            </a:lnRef>
            <a:fillRef idx="0">
              <a:schemeClr val="accent1"/>
            </a:fillRef>
            <a:effectRef idx="0">
              <a:schemeClr val="accent1"/>
            </a:effectRef>
            <a:fontRef idx="minor">
              <a:schemeClr val="tx1"/>
            </a:fontRef>
          </p:style>
        </p:cxnSp>
        <p:sp>
          <p:nvSpPr>
            <p:cNvPr id="10" name="Rectangle à coins arrondis 9"/>
            <p:cNvSpPr/>
            <p:nvPr/>
          </p:nvSpPr>
          <p:spPr>
            <a:xfrm>
              <a:off x="285720" y="3143248"/>
              <a:ext cx="2428892" cy="121444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Grands moments d’un exposé</a:t>
              </a:r>
            </a:p>
          </p:txBody>
        </p:sp>
      </p:grpSp>
      <p:cxnSp>
        <p:nvCxnSpPr>
          <p:cNvPr id="13" name="Connecteur droit avec flèche 12"/>
          <p:cNvCxnSpPr>
            <a:stCxn id="10" idx="3"/>
            <a:endCxn id="22" idx="1"/>
          </p:cNvCxnSpPr>
          <p:nvPr/>
        </p:nvCxnSpPr>
        <p:spPr>
          <a:xfrm>
            <a:off x="2714612" y="3321843"/>
            <a:ext cx="2214578" cy="2714644"/>
          </a:xfrm>
          <a:prstGeom prst="straightConnector1">
            <a:avLst/>
          </a:prstGeom>
          <a:solidFill>
            <a:srgbClr val="99CCFF"/>
          </a:solidFill>
          <a:ln w="38100">
            <a:tailEnd type="arrow"/>
          </a:ln>
        </p:spPr>
        <p:style>
          <a:lnRef idx="1">
            <a:schemeClr val="accent1"/>
          </a:lnRef>
          <a:fillRef idx="0">
            <a:schemeClr val="accent1"/>
          </a:fillRef>
          <a:effectRef idx="0">
            <a:schemeClr val="accent1"/>
          </a:effectRef>
          <a:fontRef idx="minor">
            <a:schemeClr val="tx1"/>
          </a:fontRef>
        </p:style>
      </p:cxnSp>
      <p:sp>
        <p:nvSpPr>
          <p:cNvPr id="18" name="Rectangle à coins arrondis 17"/>
          <p:cNvSpPr/>
          <p:nvPr/>
        </p:nvSpPr>
        <p:spPr>
          <a:xfrm>
            <a:off x="4929190" y="214290"/>
            <a:ext cx="3571900" cy="8572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chemeClr val="tx2"/>
              </a:solidFill>
              <a:latin typeface="Times New Roman" pitchFamily="18" charset="0"/>
              <a:cs typeface="Times New Roman" pitchFamily="18" charset="0"/>
            </a:endParaRPr>
          </a:p>
          <a:p>
            <a:pPr algn="ctr"/>
            <a:r>
              <a:rPr lang="fr-FR" sz="2000" b="1" dirty="0" smtClean="0">
                <a:solidFill>
                  <a:schemeClr val="tx2"/>
                </a:solidFill>
                <a:latin typeface="Times New Roman" pitchFamily="18" charset="0"/>
                <a:cs typeface="Times New Roman" pitchFamily="18" charset="0"/>
              </a:rPr>
              <a:t>Avant l’exposé</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Préparation de l’exposé</a:t>
            </a:r>
          </a:p>
          <a:p>
            <a:pPr algn="ctr"/>
            <a:endParaRPr lang="fr-FR" sz="2000" dirty="0" smtClean="0">
              <a:solidFill>
                <a:schemeClr val="tx2"/>
              </a:solidFill>
              <a:latin typeface="Times New Roman" pitchFamily="18" charset="0"/>
              <a:cs typeface="Times New Roman" pitchFamily="18" charset="0"/>
            </a:endParaRPr>
          </a:p>
        </p:txBody>
      </p:sp>
      <p:sp>
        <p:nvSpPr>
          <p:cNvPr id="19" name="Rectangle à coins arrondis 18"/>
          <p:cNvSpPr/>
          <p:nvPr/>
        </p:nvSpPr>
        <p:spPr>
          <a:xfrm>
            <a:off x="4857752" y="1285860"/>
            <a:ext cx="3929090" cy="3929090"/>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chemeClr val="tx2"/>
              </a:solidFill>
              <a:latin typeface="Times New Roman" pitchFamily="18" charset="0"/>
              <a:cs typeface="Times New Roman" pitchFamily="18" charset="0"/>
            </a:endParaRPr>
          </a:p>
          <a:p>
            <a:pPr algn="ctr"/>
            <a:r>
              <a:rPr lang="fr-FR" sz="2000" b="1" dirty="0" smtClean="0">
                <a:solidFill>
                  <a:schemeClr val="tx2"/>
                </a:solidFill>
                <a:latin typeface="Times New Roman" pitchFamily="18" charset="0"/>
                <a:cs typeface="Times New Roman" pitchFamily="18" charset="0"/>
              </a:rPr>
              <a:t>Pendant l’exposé</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Assurer un vocabulaire accessible à tous</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Assurer une prononciation pure et claire</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Concentrer vous que sur l’essentiel du travail</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Eviter les répétitions inutiles</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Il faut être concis et clair</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Faites une synthèse de votre travail et les résultats obtenus</a:t>
            </a:r>
          </a:p>
          <a:p>
            <a:pPr algn="ctr">
              <a:buFont typeface="Arial" pitchFamily="34" charset="0"/>
              <a:buChar char="•"/>
            </a:pPr>
            <a:endParaRPr lang="fr-FR" sz="2000" dirty="0" smtClean="0">
              <a:solidFill>
                <a:schemeClr val="tx2"/>
              </a:solidFill>
              <a:latin typeface="Times New Roman" pitchFamily="18" charset="0"/>
              <a:cs typeface="Times New Roman" pitchFamily="18" charset="0"/>
            </a:endParaRPr>
          </a:p>
          <a:p>
            <a:pPr algn="ctr"/>
            <a:endParaRPr lang="fr-FR" sz="2000" dirty="0" smtClean="0">
              <a:solidFill>
                <a:schemeClr val="tx2"/>
              </a:solidFill>
              <a:latin typeface="Times New Roman" pitchFamily="18" charset="0"/>
              <a:cs typeface="Times New Roman" pitchFamily="18" charset="0"/>
            </a:endParaRPr>
          </a:p>
        </p:txBody>
      </p:sp>
      <p:sp>
        <p:nvSpPr>
          <p:cNvPr id="22" name="Rectangle à coins arrondis 21"/>
          <p:cNvSpPr/>
          <p:nvPr/>
        </p:nvSpPr>
        <p:spPr>
          <a:xfrm>
            <a:off x="4929190" y="5357826"/>
            <a:ext cx="3714776" cy="1357322"/>
          </a:xfrm>
          <a:prstGeom prst="round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Après l’exposé</a:t>
            </a:r>
          </a:p>
          <a:p>
            <a:pPr algn="ctr">
              <a:buFont typeface="Arial" pitchFamily="34" charset="0"/>
              <a:buChar char="•"/>
            </a:pPr>
            <a:r>
              <a:rPr lang="fr-FR" sz="2000" dirty="0" smtClean="0">
                <a:solidFill>
                  <a:schemeClr val="tx2"/>
                </a:solidFill>
                <a:latin typeface="Times New Roman" pitchFamily="18" charset="0"/>
                <a:cs typeface="Times New Roman" pitchFamily="18" charset="0"/>
              </a:rPr>
              <a:t>Chercher à connaitre  l’effet de l’exposé sur le public (Partie questions-réponse)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257" y="2643182"/>
            <a:ext cx="9067610"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IV/ Expression et communication </a:t>
            </a:r>
          </a:p>
          <a:p>
            <a:pPr algn="ctr"/>
            <a:r>
              <a:rPr lang="fr-FR"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scientifique</a:t>
            </a:r>
            <a:endParaRPr lang="fr-FR"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1785918" y="0"/>
            <a:ext cx="6572296" cy="785794"/>
          </a:xfrm>
          <a:prstGeom prst="round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Caractéristiques d’un discours scientifique </a:t>
            </a:r>
          </a:p>
        </p:txBody>
      </p:sp>
      <p:cxnSp>
        <p:nvCxnSpPr>
          <p:cNvPr id="8" name="Connecteur droit avec flèche 7"/>
          <p:cNvCxnSpPr/>
          <p:nvPr/>
        </p:nvCxnSpPr>
        <p:spPr>
          <a:xfrm>
            <a:off x="5000628" y="785794"/>
            <a:ext cx="2714644" cy="714380"/>
          </a:xfrm>
          <a:prstGeom prst="straightConnector1">
            <a:avLst/>
          </a:prstGeom>
          <a:solidFill>
            <a:srgbClr val="99CCFF"/>
          </a:solidFill>
          <a:ln w="38100">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a:endCxn id="15" idx="0"/>
          </p:cNvCxnSpPr>
          <p:nvPr/>
        </p:nvCxnSpPr>
        <p:spPr>
          <a:xfrm rot="10800000" flipV="1">
            <a:off x="1857356" y="785794"/>
            <a:ext cx="3143272" cy="714380"/>
          </a:xfrm>
          <a:prstGeom prst="straightConnector1">
            <a:avLst/>
          </a:prstGeom>
          <a:solidFill>
            <a:srgbClr val="99CCFF"/>
          </a:solidFill>
          <a:ln w="38100">
            <a:tailEnd type="arrow"/>
          </a:ln>
        </p:spPr>
        <p:style>
          <a:lnRef idx="1">
            <a:schemeClr val="accent1"/>
          </a:lnRef>
          <a:fillRef idx="0">
            <a:schemeClr val="accent1"/>
          </a:fillRef>
          <a:effectRef idx="0">
            <a:schemeClr val="accent1"/>
          </a:effectRef>
          <a:fontRef idx="minor">
            <a:schemeClr val="tx1"/>
          </a:fontRef>
        </p:style>
      </p:cxnSp>
      <p:sp>
        <p:nvSpPr>
          <p:cNvPr id="15" name="Rectangle à coins arrondis 14"/>
          <p:cNvSpPr/>
          <p:nvPr/>
        </p:nvSpPr>
        <p:spPr>
          <a:xfrm>
            <a:off x="357158" y="1500174"/>
            <a:ext cx="3000396" cy="7143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chemeClr val="tx2"/>
              </a:solidFill>
              <a:latin typeface="Times New Roman" pitchFamily="18" charset="0"/>
              <a:cs typeface="Times New Roman" pitchFamily="18" charset="0"/>
            </a:endParaRPr>
          </a:p>
          <a:p>
            <a:pPr algn="ctr"/>
            <a:r>
              <a:rPr lang="fr-FR" sz="2000" b="1" dirty="0" smtClean="0">
                <a:solidFill>
                  <a:schemeClr val="tx2"/>
                </a:solidFill>
                <a:latin typeface="Times New Roman" pitchFamily="18" charset="0"/>
                <a:cs typeface="Times New Roman" pitchFamily="18" charset="0"/>
              </a:rPr>
              <a:t>Types de phrases</a:t>
            </a:r>
            <a:endParaRPr lang="fr-FR" sz="2000" dirty="0" smtClean="0">
              <a:solidFill>
                <a:schemeClr val="tx2"/>
              </a:solidFill>
              <a:latin typeface="Times New Roman" pitchFamily="18" charset="0"/>
              <a:cs typeface="Times New Roman" pitchFamily="18" charset="0"/>
            </a:endParaRPr>
          </a:p>
          <a:p>
            <a:pPr algn="ctr"/>
            <a:endParaRPr lang="fr-FR" sz="2000" dirty="0" smtClean="0">
              <a:solidFill>
                <a:schemeClr val="tx2"/>
              </a:solidFill>
              <a:latin typeface="Times New Roman" pitchFamily="18" charset="0"/>
              <a:cs typeface="Times New Roman" pitchFamily="18" charset="0"/>
            </a:endParaRPr>
          </a:p>
        </p:txBody>
      </p:sp>
      <p:sp>
        <p:nvSpPr>
          <p:cNvPr id="16" name="Rectangle à coins arrondis 15"/>
          <p:cNvSpPr/>
          <p:nvPr/>
        </p:nvSpPr>
        <p:spPr>
          <a:xfrm>
            <a:off x="6072198" y="1500174"/>
            <a:ext cx="2928958" cy="7143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Types de pronoms</a:t>
            </a:r>
            <a:endParaRPr lang="fr-FR" sz="2000" dirty="0" smtClean="0">
              <a:solidFill>
                <a:schemeClr val="tx2"/>
              </a:solidFill>
              <a:latin typeface="Times New Roman" pitchFamily="18" charset="0"/>
              <a:cs typeface="Times New Roman" pitchFamily="18" charset="0"/>
            </a:endParaRPr>
          </a:p>
        </p:txBody>
      </p:sp>
      <p:cxnSp>
        <p:nvCxnSpPr>
          <p:cNvPr id="21" name="Connecteur droit 20"/>
          <p:cNvCxnSpPr/>
          <p:nvPr/>
        </p:nvCxnSpPr>
        <p:spPr>
          <a:xfrm rot="5400000">
            <a:off x="-856494" y="4143380"/>
            <a:ext cx="38576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1071538" y="2857496"/>
            <a:ext cx="107157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1071538" y="3857628"/>
            <a:ext cx="107157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1071538" y="4929198"/>
            <a:ext cx="107157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1071538" y="6070618"/>
            <a:ext cx="107157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143108" y="2571744"/>
            <a:ext cx="2000264" cy="714380"/>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Déclarative</a:t>
            </a:r>
          </a:p>
          <a:p>
            <a:pPr algn="ctr"/>
            <a:r>
              <a:rPr lang="fr-FR" sz="2000" b="1" dirty="0" smtClean="0">
                <a:solidFill>
                  <a:schemeClr val="tx2"/>
                </a:solidFill>
                <a:latin typeface="Times New Roman" pitchFamily="18" charset="0"/>
                <a:cs typeface="Times New Roman" pitchFamily="18" charset="0"/>
              </a:rPr>
              <a:t>(Prédominance)</a:t>
            </a:r>
          </a:p>
        </p:txBody>
      </p:sp>
      <p:sp>
        <p:nvSpPr>
          <p:cNvPr id="28" name="Rectangle 27"/>
          <p:cNvSpPr/>
          <p:nvPr/>
        </p:nvSpPr>
        <p:spPr>
          <a:xfrm>
            <a:off x="2143108" y="3571876"/>
            <a:ext cx="2000264" cy="714380"/>
          </a:xfrm>
          <a:prstGeom prst="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Interrogative</a:t>
            </a:r>
          </a:p>
          <a:p>
            <a:pPr algn="ctr"/>
            <a:r>
              <a:rPr lang="fr-FR" sz="2000" b="1" dirty="0" smtClean="0">
                <a:solidFill>
                  <a:schemeClr val="tx2"/>
                </a:solidFill>
                <a:latin typeface="Times New Roman" pitchFamily="18" charset="0"/>
                <a:cs typeface="Times New Roman" pitchFamily="18" charset="0"/>
              </a:rPr>
              <a:t>(occasionnel)</a:t>
            </a:r>
          </a:p>
        </p:txBody>
      </p:sp>
      <p:sp>
        <p:nvSpPr>
          <p:cNvPr id="29" name="Rectangle 28"/>
          <p:cNvSpPr/>
          <p:nvPr/>
        </p:nvSpPr>
        <p:spPr>
          <a:xfrm>
            <a:off x="2143108" y="4643446"/>
            <a:ext cx="2000264" cy="714380"/>
          </a:xfrm>
          <a:prstGeom prst="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Impérative</a:t>
            </a:r>
          </a:p>
          <a:p>
            <a:pPr algn="ctr"/>
            <a:r>
              <a:rPr lang="fr-FR" sz="2000" b="1" dirty="0" smtClean="0">
                <a:solidFill>
                  <a:schemeClr val="tx2"/>
                </a:solidFill>
                <a:latin typeface="Times New Roman" pitchFamily="18" charset="0"/>
                <a:cs typeface="Times New Roman" pitchFamily="18" charset="0"/>
              </a:rPr>
              <a:t>(occasionnel)</a:t>
            </a:r>
          </a:p>
        </p:txBody>
      </p:sp>
      <p:sp>
        <p:nvSpPr>
          <p:cNvPr id="30" name="Rectangle 29"/>
          <p:cNvSpPr/>
          <p:nvPr/>
        </p:nvSpPr>
        <p:spPr>
          <a:xfrm>
            <a:off x="2143108" y="5715016"/>
            <a:ext cx="2000264" cy="785818"/>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Exclamative</a:t>
            </a:r>
          </a:p>
          <a:p>
            <a:pPr algn="ctr"/>
            <a:r>
              <a:rPr lang="fr-FR" sz="2000" b="1" dirty="0" smtClean="0">
                <a:solidFill>
                  <a:schemeClr val="tx2"/>
                </a:solidFill>
                <a:latin typeface="Times New Roman" pitchFamily="18" charset="0"/>
                <a:cs typeface="Times New Roman" pitchFamily="18" charset="0"/>
              </a:rPr>
              <a:t>(Absence)</a:t>
            </a:r>
          </a:p>
        </p:txBody>
      </p:sp>
      <p:cxnSp>
        <p:nvCxnSpPr>
          <p:cNvPr id="31" name="Connecteur droit 30"/>
          <p:cNvCxnSpPr/>
          <p:nvPr/>
        </p:nvCxnSpPr>
        <p:spPr>
          <a:xfrm rot="5400000">
            <a:off x="6537339" y="4035429"/>
            <a:ext cx="3643338"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7286644" y="3070222"/>
            <a:ext cx="107157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7286644" y="4498982"/>
            <a:ext cx="107157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7286644" y="5857892"/>
            <a:ext cx="107157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000628" y="2500306"/>
            <a:ext cx="2286016" cy="1000132"/>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3</a:t>
            </a:r>
            <a:r>
              <a:rPr lang="fr-FR" sz="2000" b="1" baseline="30000" dirty="0" smtClean="0">
                <a:solidFill>
                  <a:schemeClr val="tx2"/>
                </a:solidFill>
                <a:latin typeface="Times New Roman" pitchFamily="18" charset="0"/>
                <a:cs typeface="Times New Roman" pitchFamily="18" charset="0"/>
              </a:rPr>
              <a:t>ème</a:t>
            </a:r>
            <a:r>
              <a:rPr lang="fr-FR" sz="2000" b="1" dirty="0" smtClean="0">
                <a:solidFill>
                  <a:schemeClr val="tx2"/>
                </a:solidFill>
                <a:latin typeface="Times New Roman" pitchFamily="18" charset="0"/>
                <a:cs typeface="Times New Roman" pitchFamily="18" charset="0"/>
              </a:rPr>
              <a:t> personne du singulier (prédominance)</a:t>
            </a:r>
          </a:p>
        </p:txBody>
      </p:sp>
      <p:sp>
        <p:nvSpPr>
          <p:cNvPr id="37" name="Rectangle 36"/>
          <p:cNvSpPr/>
          <p:nvPr/>
        </p:nvSpPr>
        <p:spPr>
          <a:xfrm>
            <a:off x="5072066" y="4071942"/>
            <a:ext cx="2214578" cy="785818"/>
          </a:xfrm>
          <a:prstGeom prst="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Pronom indéfini (on)</a:t>
            </a:r>
          </a:p>
        </p:txBody>
      </p:sp>
      <p:sp>
        <p:nvSpPr>
          <p:cNvPr id="38" name="Rectangle 37"/>
          <p:cNvSpPr/>
          <p:nvPr/>
        </p:nvSpPr>
        <p:spPr>
          <a:xfrm>
            <a:off x="5143504" y="5429264"/>
            <a:ext cx="2143140" cy="857256"/>
          </a:xfrm>
          <a:prstGeom prst="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1</a:t>
            </a:r>
            <a:r>
              <a:rPr lang="fr-FR" sz="2000" b="1" baseline="30000" dirty="0" smtClean="0">
                <a:solidFill>
                  <a:schemeClr val="tx2"/>
                </a:solidFill>
                <a:latin typeface="Times New Roman" pitchFamily="18" charset="0"/>
                <a:cs typeface="Times New Roman" pitchFamily="18" charset="0"/>
              </a:rPr>
              <a:t>ère</a:t>
            </a:r>
            <a:r>
              <a:rPr lang="fr-FR" sz="2000" b="1" dirty="0" smtClean="0">
                <a:solidFill>
                  <a:schemeClr val="tx2"/>
                </a:solidFill>
                <a:latin typeface="Times New Roman" pitchFamily="18" charset="0"/>
                <a:cs typeface="Times New Roman" pitchFamily="18" charset="0"/>
              </a:rPr>
              <a:t> personne du pluriel (Nous)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285720" y="1357298"/>
            <a:ext cx="4714908" cy="2571768"/>
            <a:chOff x="285720" y="1785926"/>
            <a:chExt cx="4714908" cy="2571768"/>
          </a:xfrm>
          <a:solidFill>
            <a:srgbClr val="99CCFF"/>
          </a:solidFill>
        </p:grpSpPr>
        <p:cxnSp>
          <p:nvCxnSpPr>
            <p:cNvPr id="5" name="Connecteur droit avec flèche 4"/>
            <p:cNvCxnSpPr>
              <a:endCxn id="9" idx="1"/>
            </p:cNvCxnSpPr>
            <p:nvPr/>
          </p:nvCxnSpPr>
          <p:spPr>
            <a:xfrm flipV="1">
              <a:off x="2643174" y="1785926"/>
              <a:ext cx="2357454" cy="1857388"/>
            </a:xfrm>
            <a:prstGeom prst="straightConnector1">
              <a:avLst/>
            </a:prstGeom>
            <a:grpFill/>
            <a:ln w="38100">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2714612" y="3714752"/>
              <a:ext cx="2143140" cy="1588"/>
            </a:xfrm>
            <a:prstGeom prst="straightConnector1">
              <a:avLst/>
            </a:prstGeom>
            <a:grpFill/>
            <a:ln w="38100">
              <a:tailEnd type="arrow"/>
            </a:ln>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a:off x="285720" y="3143248"/>
              <a:ext cx="2428892" cy="121444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Principaux types de communications</a:t>
              </a:r>
            </a:p>
          </p:txBody>
        </p:sp>
      </p:grpSp>
      <p:cxnSp>
        <p:nvCxnSpPr>
          <p:cNvPr id="8" name="Connecteur droit avec flèche 7"/>
          <p:cNvCxnSpPr>
            <a:stCxn id="7" idx="3"/>
            <a:endCxn id="11" idx="1"/>
          </p:cNvCxnSpPr>
          <p:nvPr/>
        </p:nvCxnSpPr>
        <p:spPr>
          <a:xfrm>
            <a:off x="2714612" y="3321843"/>
            <a:ext cx="2214578" cy="2214578"/>
          </a:xfrm>
          <a:prstGeom prst="straightConnector1">
            <a:avLst/>
          </a:prstGeom>
          <a:solidFill>
            <a:srgbClr val="99CCFF"/>
          </a:solidFill>
          <a:ln w="38100">
            <a:tailEnd type="arrow"/>
          </a:ln>
        </p:spPr>
        <p:style>
          <a:lnRef idx="1">
            <a:schemeClr val="accent1"/>
          </a:lnRef>
          <a:fillRef idx="0">
            <a:schemeClr val="accent1"/>
          </a:fillRef>
          <a:effectRef idx="0">
            <a:schemeClr val="accent1"/>
          </a:effectRef>
          <a:fontRef idx="minor">
            <a:schemeClr val="tx1"/>
          </a:fontRef>
        </p:style>
      </p:cxnSp>
      <p:sp>
        <p:nvSpPr>
          <p:cNvPr id="9" name="Rectangle à coins arrondis 8"/>
          <p:cNvSpPr/>
          <p:nvPr/>
        </p:nvSpPr>
        <p:spPr>
          <a:xfrm>
            <a:off x="5000628" y="428604"/>
            <a:ext cx="3571900" cy="18573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chemeClr val="tx2"/>
              </a:solidFill>
              <a:latin typeface="Times New Roman" pitchFamily="18" charset="0"/>
              <a:cs typeface="Times New Roman" pitchFamily="18" charset="0"/>
            </a:endParaRPr>
          </a:p>
          <a:p>
            <a:pPr algn="ctr"/>
            <a:r>
              <a:rPr lang="fr-FR" sz="2000" b="1" dirty="0" smtClean="0">
                <a:solidFill>
                  <a:schemeClr val="tx2"/>
                </a:solidFill>
                <a:latin typeface="Times New Roman" pitchFamily="18" charset="0"/>
                <a:cs typeface="Times New Roman" pitchFamily="18" charset="0"/>
              </a:rPr>
              <a:t>Communication  interpersonnelle</a:t>
            </a:r>
          </a:p>
          <a:p>
            <a:pPr algn="ctr"/>
            <a:r>
              <a:rPr lang="fr-FR" sz="2000" dirty="0" smtClean="0">
                <a:solidFill>
                  <a:schemeClr val="tx2"/>
                </a:solidFill>
                <a:latin typeface="Times New Roman" pitchFamily="18" charset="0"/>
                <a:cs typeface="Times New Roman" pitchFamily="18" charset="0"/>
              </a:rPr>
              <a:t>Un échange entre un émetteur et un récepteur </a:t>
            </a:r>
          </a:p>
          <a:p>
            <a:pPr algn="ctr"/>
            <a:endParaRPr lang="fr-FR" sz="2000" dirty="0" smtClean="0">
              <a:solidFill>
                <a:schemeClr val="tx2"/>
              </a:solidFill>
              <a:latin typeface="Times New Roman" pitchFamily="18" charset="0"/>
              <a:cs typeface="Times New Roman" pitchFamily="18" charset="0"/>
            </a:endParaRPr>
          </a:p>
        </p:txBody>
      </p:sp>
      <p:sp>
        <p:nvSpPr>
          <p:cNvPr id="10" name="Rectangle à coins arrondis 9"/>
          <p:cNvSpPr/>
          <p:nvPr/>
        </p:nvSpPr>
        <p:spPr>
          <a:xfrm>
            <a:off x="4857752" y="2714620"/>
            <a:ext cx="3929090" cy="1428760"/>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Communication de masse</a:t>
            </a:r>
          </a:p>
          <a:p>
            <a:pPr algn="ctr"/>
            <a:r>
              <a:rPr lang="fr-FR" sz="2000" dirty="0" smtClean="0">
                <a:solidFill>
                  <a:schemeClr val="tx2"/>
                </a:solidFill>
                <a:latin typeface="Times New Roman" pitchFamily="18" charset="0"/>
                <a:cs typeface="Times New Roman" pitchFamily="18" charset="0"/>
              </a:rPr>
              <a:t>Un émetteur transmet des  informations à plusieurs récepteurs </a:t>
            </a:r>
          </a:p>
        </p:txBody>
      </p:sp>
      <p:sp>
        <p:nvSpPr>
          <p:cNvPr id="11" name="Rectangle à coins arrondis 10"/>
          <p:cNvSpPr/>
          <p:nvPr/>
        </p:nvSpPr>
        <p:spPr>
          <a:xfrm>
            <a:off x="4929190" y="4857760"/>
            <a:ext cx="3714776" cy="1357322"/>
          </a:xfrm>
          <a:prstGeom prst="round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Communication de groupe</a:t>
            </a:r>
          </a:p>
          <a:p>
            <a:pPr algn="ctr"/>
            <a:r>
              <a:rPr lang="fr-FR" sz="2000" dirty="0" smtClean="0">
                <a:solidFill>
                  <a:schemeClr val="tx2"/>
                </a:solidFill>
                <a:latin typeface="Times New Roman" pitchFamily="18" charset="0"/>
                <a:cs typeface="Times New Roman" pitchFamily="18" charset="0"/>
              </a:rPr>
              <a:t>Transmission d’information à l’encontre d’une catégorie de personne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1380" y="2428868"/>
            <a:ext cx="8779776" cy="144655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I/ Réalisation d’un compte</a:t>
            </a:r>
          </a:p>
          <a:p>
            <a:pPr algn="ctr"/>
            <a:r>
              <a:rPr lang="fr-FR"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rendu</a:t>
            </a:r>
            <a:endParaRPr lang="fr-FR"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71802" y="2428868"/>
            <a:ext cx="2786082" cy="164307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2"/>
                </a:solidFill>
                <a:latin typeface="Times New Roman" pitchFamily="18" charset="0"/>
                <a:cs typeface="Times New Roman" pitchFamily="18" charset="0"/>
              </a:rPr>
              <a:t>Compte rendu</a:t>
            </a:r>
          </a:p>
        </p:txBody>
      </p:sp>
      <p:cxnSp>
        <p:nvCxnSpPr>
          <p:cNvPr id="6" name="Connecteur droit avec flèche 5"/>
          <p:cNvCxnSpPr>
            <a:stCxn id="4" idx="6"/>
          </p:cNvCxnSpPr>
          <p:nvPr/>
        </p:nvCxnSpPr>
        <p:spPr>
          <a:xfrm flipV="1">
            <a:off x="5857884" y="3214686"/>
            <a:ext cx="642942" cy="357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a:endCxn id="26" idx="6"/>
          </p:cNvCxnSpPr>
          <p:nvPr/>
        </p:nvCxnSpPr>
        <p:spPr>
          <a:xfrm rot="10800000">
            <a:off x="2500266" y="3250405"/>
            <a:ext cx="581060" cy="95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5072066" y="3964786"/>
            <a:ext cx="1428760" cy="10358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a:off x="2536017" y="3964785"/>
            <a:ext cx="1285884" cy="121444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5400000" flipH="1" flipV="1">
            <a:off x="3911198" y="1875224"/>
            <a:ext cx="103585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Ellipse 21"/>
          <p:cNvSpPr/>
          <p:nvPr/>
        </p:nvSpPr>
        <p:spPr>
          <a:xfrm>
            <a:off x="3357554" y="500042"/>
            <a:ext cx="2214578"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latin typeface="Times New Roman" pitchFamily="18" charset="0"/>
                <a:cs typeface="Times New Roman" pitchFamily="18" charset="0"/>
              </a:rPr>
              <a:t>1/ BUT</a:t>
            </a:r>
          </a:p>
        </p:txBody>
      </p:sp>
      <p:sp>
        <p:nvSpPr>
          <p:cNvPr id="23" name="Ellipse 22"/>
          <p:cNvSpPr/>
          <p:nvPr/>
        </p:nvSpPr>
        <p:spPr>
          <a:xfrm>
            <a:off x="6500826" y="2786058"/>
            <a:ext cx="2571736" cy="928694"/>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2/ PRINCIPE</a:t>
            </a:r>
          </a:p>
        </p:txBody>
      </p:sp>
      <p:sp>
        <p:nvSpPr>
          <p:cNvPr id="24" name="Ellipse 23"/>
          <p:cNvSpPr/>
          <p:nvPr/>
        </p:nvSpPr>
        <p:spPr>
          <a:xfrm>
            <a:off x="5357818" y="5072074"/>
            <a:ext cx="2857520" cy="928694"/>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3/ MODE OPÉRATOIRE</a:t>
            </a:r>
          </a:p>
        </p:txBody>
      </p:sp>
      <p:sp>
        <p:nvSpPr>
          <p:cNvPr id="25" name="Ellipse 24"/>
          <p:cNvSpPr/>
          <p:nvPr/>
        </p:nvSpPr>
        <p:spPr>
          <a:xfrm>
            <a:off x="1142976" y="5214950"/>
            <a:ext cx="2857520"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4/ RÉSULTATS</a:t>
            </a:r>
          </a:p>
        </p:txBody>
      </p:sp>
      <p:sp>
        <p:nvSpPr>
          <p:cNvPr id="26" name="Ellipse 25"/>
          <p:cNvSpPr/>
          <p:nvPr/>
        </p:nvSpPr>
        <p:spPr>
          <a:xfrm>
            <a:off x="-32" y="2857496"/>
            <a:ext cx="2500298"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5/ Conclusion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 y="2514423"/>
            <a:ext cx="9089027"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Exemple d’un compte rendu de TP</a:t>
            </a:r>
          </a:p>
          <a:p>
            <a:pPr algn="ctr"/>
            <a:r>
              <a:rPr lang="fr-FR"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Tp</a:t>
            </a:r>
            <a:r>
              <a:rPr lang="fr-FR"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de Biologie végétale</a:t>
            </a:r>
            <a:endParaRPr lang="fr-FR"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 y="500042"/>
            <a:ext cx="4572032" cy="6357958"/>
          </a:xfrm>
          <a:prstGeom prst="rect">
            <a:avLst/>
          </a:prstGeom>
          <a:noFill/>
          <a:ln w="9525">
            <a:noFill/>
            <a:miter lim="800000"/>
            <a:headEnd/>
            <a:tailEnd/>
          </a:ln>
          <a:effectLst/>
        </p:spPr>
      </p:pic>
      <p:sp>
        <p:nvSpPr>
          <p:cNvPr id="5" name="ZoneTexte 4"/>
          <p:cNvSpPr txBox="1"/>
          <p:nvPr/>
        </p:nvSpPr>
        <p:spPr>
          <a:xfrm>
            <a:off x="357190" y="-24"/>
            <a:ext cx="3286116"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2400" b="1" dirty="0" smtClean="0">
                <a:solidFill>
                  <a:schemeClr val="tx2"/>
                </a:solidFill>
                <a:latin typeface="Times New Roman" pitchFamily="18" charset="0"/>
                <a:cs typeface="Times New Roman" pitchFamily="18" charset="0"/>
              </a:rPr>
              <a:t>Page de garde</a:t>
            </a:r>
            <a:endParaRPr lang="fr-FR" sz="2400" dirty="0" smtClean="0">
              <a:solidFill>
                <a:schemeClr val="tx2"/>
              </a:solidFill>
              <a:latin typeface="Times New Roman" pitchFamily="18" charset="0"/>
              <a:cs typeface="Times New Roman" pitchFamily="18" charset="0"/>
            </a:endParaRPr>
          </a:p>
        </p:txBody>
      </p:sp>
      <p:sp>
        <p:nvSpPr>
          <p:cNvPr id="6" name="ZoneTexte 5"/>
          <p:cNvSpPr txBox="1"/>
          <p:nvPr/>
        </p:nvSpPr>
        <p:spPr>
          <a:xfrm>
            <a:off x="5429288" y="-24"/>
            <a:ext cx="3286116"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2400" b="1" dirty="0" smtClean="0">
                <a:solidFill>
                  <a:schemeClr val="tx2"/>
                </a:solidFill>
                <a:latin typeface="Times New Roman" pitchFamily="18" charset="0"/>
                <a:cs typeface="Times New Roman" pitchFamily="18" charset="0"/>
              </a:rPr>
              <a:t>Page de dessin</a:t>
            </a:r>
            <a:endParaRPr lang="fr-FR" sz="2400" dirty="0" smtClean="0">
              <a:solidFill>
                <a:schemeClr val="tx2"/>
              </a:solidFill>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3"/>
          <a:srcRect/>
          <a:stretch>
            <a:fillRect/>
          </a:stretch>
        </p:blipFill>
        <p:spPr bwMode="auto">
          <a:xfrm>
            <a:off x="4714876" y="571480"/>
            <a:ext cx="4324350" cy="6215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728" y="2428868"/>
            <a:ext cx="8827866" cy="144655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II/ Réalisation d’une fiche </a:t>
            </a:r>
          </a:p>
          <a:p>
            <a:pPr algn="ctr"/>
            <a:r>
              <a:rPr lang="fr-FR"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technique </a:t>
            </a:r>
            <a:endParaRPr lang="fr-FR"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71802" y="2428868"/>
            <a:ext cx="2786082" cy="164307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FICHE TECHNIQUE</a:t>
            </a:r>
          </a:p>
        </p:txBody>
      </p:sp>
      <p:cxnSp>
        <p:nvCxnSpPr>
          <p:cNvPr id="5" name="Connecteur droit avec flèche 4"/>
          <p:cNvCxnSpPr>
            <a:stCxn id="4" idx="6"/>
          </p:cNvCxnSpPr>
          <p:nvPr/>
        </p:nvCxnSpPr>
        <p:spPr>
          <a:xfrm flipV="1">
            <a:off x="5857884" y="3214686"/>
            <a:ext cx="642942" cy="357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a:endCxn id="14" idx="6"/>
          </p:cNvCxnSpPr>
          <p:nvPr/>
        </p:nvCxnSpPr>
        <p:spPr>
          <a:xfrm rot="10800000">
            <a:off x="2500266" y="3250405"/>
            <a:ext cx="581060" cy="95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5072066" y="3964786"/>
            <a:ext cx="1428760" cy="10358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rot="5400000">
            <a:off x="2536017" y="3964785"/>
            <a:ext cx="1285884" cy="121444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rot="5400000" flipH="1" flipV="1">
            <a:off x="3911198" y="1875224"/>
            <a:ext cx="103585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Ellipse 9"/>
          <p:cNvSpPr/>
          <p:nvPr/>
        </p:nvSpPr>
        <p:spPr>
          <a:xfrm>
            <a:off x="3357554" y="500042"/>
            <a:ext cx="2214578"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latin typeface="Times New Roman" pitchFamily="18" charset="0"/>
                <a:cs typeface="Times New Roman" pitchFamily="18" charset="0"/>
              </a:rPr>
              <a:t>1/ BUT</a:t>
            </a:r>
          </a:p>
        </p:txBody>
      </p:sp>
      <p:sp>
        <p:nvSpPr>
          <p:cNvPr id="11" name="Ellipse 10"/>
          <p:cNvSpPr/>
          <p:nvPr/>
        </p:nvSpPr>
        <p:spPr>
          <a:xfrm>
            <a:off x="6500826" y="2786058"/>
            <a:ext cx="2571736" cy="928694"/>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2/ PRINCIPE</a:t>
            </a:r>
          </a:p>
        </p:txBody>
      </p:sp>
      <p:sp>
        <p:nvSpPr>
          <p:cNvPr id="12" name="Ellipse 11"/>
          <p:cNvSpPr/>
          <p:nvPr/>
        </p:nvSpPr>
        <p:spPr>
          <a:xfrm>
            <a:off x="5357818" y="5072074"/>
            <a:ext cx="2857520" cy="928694"/>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3/ MATÉRIEL UTILISÉ</a:t>
            </a:r>
          </a:p>
        </p:txBody>
      </p:sp>
      <p:sp>
        <p:nvSpPr>
          <p:cNvPr id="13" name="Ellipse 12"/>
          <p:cNvSpPr/>
          <p:nvPr/>
        </p:nvSpPr>
        <p:spPr>
          <a:xfrm>
            <a:off x="1142976" y="5214950"/>
            <a:ext cx="2857520"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4/ RÉACTIFS UTILISÉS</a:t>
            </a:r>
          </a:p>
        </p:txBody>
      </p:sp>
      <p:sp>
        <p:nvSpPr>
          <p:cNvPr id="14" name="Ellipse 13"/>
          <p:cNvSpPr/>
          <p:nvPr/>
        </p:nvSpPr>
        <p:spPr>
          <a:xfrm>
            <a:off x="-32" y="2857496"/>
            <a:ext cx="2500298" cy="785818"/>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2"/>
                </a:solidFill>
                <a:latin typeface="Times New Roman" pitchFamily="18" charset="0"/>
                <a:cs typeface="Times New Roman" pitchFamily="18" charset="0"/>
              </a:rPr>
              <a:t>5/ </a:t>
            </a:r>
            <a:r>
              <a:rPr lang="fr-FR" b="1" dirty="0" smtClean="0">
                <a:solidFill>
                  <a:schemeClr val="tx2"/>
                </a:solidFill>
                <a:latin typeface="Times New Roman" pitchFamily="18" charset="0"/>
                <a:cs typeface="Times New Roman" pitchFamily="18" charset="0"/>
              </a:rPr>
              <a:t>MODE OPÉRATOIRE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4589</TotalTime>
  <Words>1156</Words>
  <Application>Microsoft Office PowerPoint</Application>
  <PresentationFormat>Affichage à l'écran (4:3)</PresentationFormat>
  <Paragraphs>278</Paragraphs>
  <Slides>37</Slides>
  <Notes>0</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Sofia sofiane</dc:creator>
  <cp:lastModifiedBy>Sofia sofiane</cp:lastModifiedBy>
  <cp:revision>36</cp:revision>
  <dcterms:created xsi:type="dcterms:W3CDTF">2020-04-16T10:49:54Z</dcterms:created>
  <dcterms:modified xsi:type="dcterms:W3CDTF">2021-01-05T20:15:10Z</dcterms:modified>
</cp:coreProperties>
</file>